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 id="214748366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Lst>
  <p:sldSz cy="6858000" cx="12192000"/>
  <p:notesSz cx="6858000" cy="9144000"/>
  <p:embeddedFontLst>
    <p:embeddedFont>
      <p:font typeface="Roboto"/>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7456">
          <p15:clr>
            <a:srgbClr val="A4A3A4"/>
          </p15:clr>
        </p15:guide>
        <p15:guide id="4" pos="215">
          <p15:clr>
            <a:srgbClr val="A4A3A4"/>
          </p15:clr>
        </p15:guide>
        <p15:guide id="5" orient="horz" pos="222">
          <p15:clr>
            <a:srgbClr val="A4A3A4"/>
          </p15:clr>
        </p15:guide>
        <p15:guide id="6" orient="horz" pos="40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D6CBDEA-4EB5-401B-890B-9C4AA206869B}">
  <a:tblStyle styleId="{CD6CBDEA-4EB5-401B-890B-9C4AA206869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EFF0"/>
          </a:solidFill>
        </a:fill>
      </a:tcStyle>
    </a:wholeTbl>
    <a:band1H>
      <a:tcTxStyle/>
      <a:tcStyle>
        <a:fill>
          <a:solidFill>
            <a:srgbClr val="DCDFE0"/>
          </a:solidFill>
        </a:fill>
      </a:tcStyle>
    </a:band1H>
    <a:band2H>
      <a:tcTxStyle/>
    </a:band2H>
    <a:band1V>
      <a:tcTxStyle/>
      <a:tcStyle>
        <a:fill>
          <a:solidFill>
            <a:srgbClr val="DCDFE0"/>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 pos="7456"/>
        <p:guide pos="215"/>
        <p:guide pos="222" orient="horz"/>
        <p:guide pos="409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6" Type="http://schemas.openxmlformats.org/officeDocument/2006/relationships/font" Target="fonts/Roboto-boldItalic.fntdata"/><Relationship Id="rId115" Type="http://schemas.openxmlformats.org/officeDocument/2006/relationships/font" Target="fonts/Roboto-italic.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bold.fntdata"/><Relationship Id="rId18" Type="http://schemas.openxmlformats.org/officeDocument/2006/relationships/slide" Target="slides/slide11.xml"/><Relationship Id="rId113" Type="http://schemas.openxmlformats.org/officeDocument/2006/relationships/font" Target="fonts/Roboto-regular.fntdata"/><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Convolution works better for computer vision tasks:</a:t>
            </a:r>
            <a:endParaRPr/>
          </a:p>
          <a:p>
            <a:pPr indent="0" lvl="0" marL="0" rtl="0" algn="l">
              <a:spcBef>
                <a:spcPts val="0"/>
              </a:spcBef>
              <a:spcAft>
                <a:spcPts val="0"/>
              </a:spcAft>
              <a:buNone/>
            </a:pPr>
            <a:r>
              <a:rPr lang="en-US"/>
              <a:t>1- They exploit the spatial locality</a:t>
            </a:r>
            <a:endParaRPr/>
          </a:p>
          <a:p>
            <a:pPr indent="0" lvl="0" marL="0" rtl="0" algn="l">
              <a:spcBef>
                <a:spcPts val="0"/>
              </a:spcBef>
              <a:spcAft>
                <a:spcPts val="0"/>
              </a:spcAft>
              <a:buNone/>
            </a:pPr>
            <a:r>
              <a:rPr lang="en-US"/>
              <a:t>2- They reduce the size of the network. As we said, the 1</a:t>
            </a:r>
            <a:r>
              <a:rPr baseline="30000" lang="en-US"/>
              <a:t>st</a:t>
            </a:r>
            <a:r>
              <a:rPr lang="en-US"/>
              <a:t> layer must be overcomplete, i.e. &gt;&gt; input. With convolution, the max-pooling reduces this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fitting of weights is the same as before, except contrastive divergence runs on the conv. Area only.</a:t>
            </a:r>
            <a:endParaRPr/>
          </a:p>
        </p:txBody>
      </p:sp>
      <p:sp>
        <p:nvSpPr>
          <p:cNvPr id="265" name="Google Shape;26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Yann LeCunn</a:t>
            </a:r>
            <a:endParaRPr/>
          </a:p>
          <a:p>
            <a:pPr indent="0" lvl="0" marL="0" rtl="0" algn="l">
              <a:spcBef>
                <a:spcPts val="0"/>
              </a:spcBef>
              <a:spcAft>
                <a:spcPts val="0"/>
              </a:spcAft>
              <a:buNone/>
            </a:pPr>
            <a:r>
              <a:rPr lang="en-US"/>
              <a:t>Features map = Multiple different features extractors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This trick of having multiple copies of the same neuron is roughly analogous to the abstraction of functions in mathematics and computer science. When programming, we write a function once and use it in many places – not writing the same code a hundred times in different places makes it faster to program, and results in fewer bugs. Similarly, a convolutional neural network can learn a neuron once and use it in many places, making it easier to learn the model and reducing error.</a:t>
            </a:r>
            <a:endParaRPr/>
          </a:p>
          <a:p>
            <a:pPr indent="0" lvl="0" marL="0" marR="0" rtl="0" algn="l">
              <a:lnSpc>
                <a:spcPct val="100000"/>
              </a:lnSpc>
              <a:spcBef>
                <a:spcPts val="0"/>
              </a:spcBef>
              <a:spcAft>
                <a:spcPts val="0"/>
              </a:spcAft>
              <a:buClr>
                <a:schemeClr val="dk1"/>
              </a:buClr>
              <a:buSzPts val="1200"/>
              <a:buFont typeface="Calibri"/>
              <a:buNone/>
            </a:pPr>
            <a:r>
              <a:t/>
            </a:r>
            <a:endParaRPr b="1"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i="0" lang="en-US" sz="1200">
                <a:solidFill>
                  <a:schemeClr val="dk1"/>
                </a:solidFill>
                <a:latin typeface="Calibri"/>
                <a:ea typeface="Calibri"/>
                <a:cs typeface="Calibri"/>
                <a:sym typeface="Calibri"/>
              </a:rPr>
              <a:t>- Eye is made of receptive fields = ConvFilters</a:t>
            </a:r>
            <a:endParaRPr b="1"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i="0" lang="en-US" sz="1200">
                <a:solidFill>
                  <a:schemeClr val="dk1"/>
                </a:solidFill>
                <a:latin typeface="Calibri"/>
                <a:ea typeface="Calibri"/>
                <a:cs typeface="Calibri"/>
                <a:sym typeface="Calibri"/>
              </a:rPr>
              <a:t>- Learn local features</a:t>
            </a:r>
            <a:endParaRPr/>
          </a:p>
          <a:p>
            <a:pPr indent="-76200" lvl="0" marL="0" marR="0" rtl="0" algn="l">
              <a:lnSpc>
                <a:spcPct val="100000"/>
              </a:lnSpc>
              <a:spcBef>
                <a:spcPts val="0"/>
              </a:spcBef>
              <a:spcAft>
                <a:spcPts val="0"/>
              </a:spcAft>
              <a:buClr>
                <a:schemeClr val="dk1"/>
              </a:buClr>
              <a:buSzPts val="1200"/>
              <a:buFont typeface="Calibri"/>
              <a:buChar char="-"/>
            </a:pPr>
            <a:r>
              <a:rPr b="1" i="0" lang="en-US" sz="1200">
                <a:solidFill>
                  <a:schemeClr val="dk1"/>
                </a:solidFill>
                <a:latin typeface="Calibri"/>
                <a:ea typeface="Calibri"/>
                <a:cs typeface="Calibri"/>
                <a:sym typeface="Calibri"/>
              </a:rPr>
              <a:t>Zoom out because local features are almost the same, we are interested in the big picture = MaxPooling</a:t>
            </a:r>
            <a:endParaRPr b="1" i="0" sz="1200">
              <a:solidFill>
                <a:schemeClr val="dk1"/>
              </a:solidFill>
              <a:latin typeface="Calibri"/>
              <a:ea typeface="Calibri"/>
              <a:cs typeface="Calibri"/>
              <a:sym typeface="Calibri"/>
            </a:endParaRPr>
          </a:p>
          <a:p>
            <a:pPr indent="-76200" lvl="0" marL="0" marR="0" rtl="0" algn="l">
              <a:lnSpc>
                <a:spcPct val="100000"/>
              </a:lnSpc>
              <a:spcBef>
                <a:spcPts val="0"/>
              </a:spcBef>
              <a:spcAft>
                <a:spcPts val="0"/>
              </a:spcAft>
              <a:buClr>
                <a:schemeClr val="dk1"/>
              </a:buClr>
              <a:buSzPts val="1200"/>
              <a:buFont typeface="Calibri"/>
              <a:buChar char="-"/>
            </a:pPr>
            <a:r>
              <a:rPr b="1" i="0" lang="en-US" sz="1200">
                <a:solidFill>
                  <a:schemeClr val="dk1"/>
                </a:solidFill>
                <a:latin typeface="Calibri"/>
                <a:ea typeface="Calibri"/>
                <a:cs typeface="Calibri"/>
                <a:sym typeface="Calibri"/>
              </a:rPr>
              <a:t>Then we need to learn global features = Fully connected</a:t>
            </a:r>
            <a:endParaRPr/>
          </a:p>
          <a:p>
            <a:pPr indent="-76200" lvl="0" marL="0" marR="0" rtl="0" algn="l">
              <a:lnSpc>
                <a:spcPct val="100000"/>
              </a:lnSpc>
              <a:spcBef>
                <a:spcPts val="0"/>
              </a:spcBef>
              <a:spcAft>
                <a:spcPts val="0"/>
              </a:spcAft>
              <a:buClr>
                <a:schemeClr val="dk1"/>
              </a:buClr>
              <a:buSzPts val="1200"/>
              <a:buFont typeface="Calibri"/>
              <a:buChar char="-"/>
            </a:pPr>
            <a:r>
              <a:rPr b="1" i="0" lang="en-US" sz="1200">
                <a:solidFill>
                  <a:schemeClr val="dk1"/>
                </a:solidFill>
                <a:latin typeface="Calibri"/>
                <a:ea typeface="Calibri"/>
                <a:cs typeface="Calibri"/>
                <a:sym typeface="Calibri"/>
              </a:rPr>
              <a:t>Then we want a classification model out = Softmax</a:t>
            </a:r>
            <a:endParaRPr b="1"/>
          </a:p>
          <a:p>
            <a:pPr indent="0" lvl="0" marL="0" rtl="0" algn="l">
              <a:spcBef>
                <a:spcPts val="0"/>
              </a:spcBef>
              <a:spcAft>
                <a:spcPts val="0"/>
              </a:spcAft>
              <a:buNone/>
            </a:pPr>
            <a:r>
              <a:t/>
            </a:r>
            <a:endParaRPr/>
          </a:p>
        </p:txBody>
      </p:sp>
      <p:sp>
        <p:nvSpPr>
          <p:cNvPr id="362" name="Google Shape;36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f2ef3fe2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f2ef3fe2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5f2ef3fe2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f2ef3fe2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f2ef3fe21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5f2ef3fe21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f073b58e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f073b58e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5f073b58e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5f073b58e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f073b58e5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g5f073b58e5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f073b58e5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f073b58e5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5f073b58e5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5f073b58e5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f073b58e5_0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5f073b58e5_0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f073b58e5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f073b58e5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5f073b58e5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5f073b58e5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5f073b58e5_0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g5f073b58e5_0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5f073b58e5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5f073b58e5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5f073b58e5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5f073b58e5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5f073b58e5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g5f073b58e5_0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f073b58e5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f073b58e5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g5f073b58e5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f073b58e5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f073b58e5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5f073b58e5_0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5f2ef3fe2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5f2ef3fe21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g5f2ef3fe21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5f2ef3fe2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5f2ef3fe21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g5f2ef3fe21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f2ef3fe21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f2ef3fe21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g5f2ef3fe21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5f2ef3fe21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5f2ef3fe21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g5f2ef3fe21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5f073b58e5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f073b58e5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g5f073b58e5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5f2ef3fe21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f2ef3fe21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5f2ef3fe21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5f2ef3fe21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5f2ef3fe21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g5f2ef3fe21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5f2ef3fe21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5f2ef3fe21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g5f2ef3fe21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5f2ef3fe21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5f2ef3fe21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g5f2ef3fe21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5f073b58e5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5f073b58e5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g5f073b58e5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5f073b58e5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5f073b58e5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g5f073b58e5_0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f073b58e5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f073b58e5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2400"/>
              </a:spcBef>
              <a:spcAft>
                <a:spcPts val="1200"/>
              </a:spcAft>
              <a:buClr>
                <a:schemeClr val="dk1"/>
              </a:buClr>
              <a:buSzPts val="1100"/>
              <a:buFont typeface="Arial"/>
              <a:buNone/>
            </a:pPr>
            <a:r>
              <a:rPr lang="en-US" sz="2400">
                <a:solidFill>
                  <a:srgbClr val="3F3F3F"/>
                </a:solidFill>
                <a:latin typeface="Arial"/>
                <a:ea typeface="Arial"/>
                <a:cs typeface="Arial"/>
                <a:sym typeface="Arial"/>
              </a:rPr>
              <a:t>https://machinelearningmastery.com/introduction-to-1x1-convolutions-to-reduce-the-complexity-of-convolutional-neural-networks/</a:t>
            </a:r>
            <a:endParaRPr/>
          </a:p>
        </p:txBody>
      </p:sp>
      <p:sp>
        <p:nvSpPr>
          <p:cNvPr id="822" name="Google Shape;822;g5f073b58e5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5f2ef3fe21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5f2ef3fe21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g5f2ef3fe21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5f2ef3fe21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5f2ef3fe21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g5f2ef3fe21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 name="Google Shape;90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4" name="Google Shape;95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with no picture">
  <p:cSld name="Cover with no picture">
    <p:spTree>
      <p:nvGrpSpPr>
        <p:cNvPr id="45" name="Shape 45"/>
        <p:cNvGrpSpPr/>
        <p:nvPr/>
      </p:nvGrpSpPr>
      <p:grpSpPr>
        <a:xfrm>
          <a:off x="0" y="0"/>
          <a:ext cx="0" cy="0"/>
          <a:chOff x="0" y="0"/>
          <a:chExt cx="0" cy="0"/>
        </a:xfrm>
      </p:grpSpPr>
      <p:sp>
        <p:nvSpPr>
          <p:cNvPr id="46" name="Google Shape;46;p2"/>
          <p:cNvSpPr txBox="1"/>
          <p:nvPr>
            <p:ph type="ctrTitle"/>
          </p:nvPr>
        </p:nvSpPr>
        <p:spPr>
          <a:xfrm>
            <a:off x="360000" y="4486710"/>
            <a:ext cx="4741683" cy="886397"/>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1"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2"/>
          <p:cNvSpPr txBox="1"/>
          <p:nvPr>
            <p:ph idx="1" type="subTitle"/>
          </p:nvPr>
        </p:nvSpPr>
        <p:spPr>
          <a:xfrm>
            <a:off x="360000" y="4165410"/>
            <a:ext cx="7117294" cy="307777"/>
          </a:xfrm>
          <a:prstGeom prst="rect">
            <a:avLst/>
          </a:prstGeom>
          <a:noFill/>
          <a:ln>
            <a:noFill/>
          </a:ln>
        </p:spPr>
        <p:txBody>
          <a:bodyPr anchorCtr="0" anchor="t" bIns="0" lIns="0" spcFirstLastPara="1" rIns="0" wrap="square" tIns="0">
            <a:noAutofit/>
          </a:bodyPr>
          <a:lstStyle>
            <a:lvl1pPr lvl="0" marR="0" rtl="0" algn="l">
              <a:spcBef>
                <a:spcPts val="400"/>
              </a:spcBef>
              <a:spcAft>
                <a:spcPts val="0"/>
              </a:spcAft>
              <a:buClr>
                <a:srgbClr val="892A80"/>
              </a:buClr>
              <a:buSzPts val="2000"/>
              <a:buFont typeface="Arial"/>
              <a:buNone/>
              <a:defRPr b="1" i="0" sz="2000" u="none" cap="none" strike="noStrike">
                <a:solidFill>
                  <a:srgbClr val="892A80"/>
                </a:solidFill>
                <a:latin typeface="Arial"/>
                <a:ea typeface="Arial"/>
                <a:cs typeface="Arial"/>
                <a:sym typeface="Arial"/>
              </a:defRPr>
            </a:lvl1pPr>
            <a:lvl2pPr lvl="1" marR="0" rtl="0" algn="ctr">
              <a:spcBef>
                <a:spcPts val="420"/>
              </a:spcBef>
              <a:spcAft>
                <a:spcPts val="0"/>
              </a:spcAft>
              <a:buClr>
                <a:srgbClr val="888888"/>
              </a:buClr>
              <a:buSzPts val="2100"/>
              <a:buFont typeface="Arial"/>
              <a:buNone/>
              <a:defRPr b="0" i="0" sz="2100" u="none" cap="none" strike="noStrike">
                <a:solidFill>
                  <a:srgbClr val="888888"/>
                </a:solidFill>
                <a:latin typeface="Arial"/>
                <a:ea typeface="Arial"/>
                <a:cs typeface="Arial"/>
                <a:sym typeface="Arial"/>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9pPr>
          </a:lstStyle>
          <a:p/>
        </p:txBody>
      </p:sp>
      <p:sp>
        <p:nvSpPr>
          <p:cNvPr id="48" name="Google Shape;48;p2"/>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26" name="Shape 126"/>
        <p:cNvGrpSpPr/>
        <p:nvPr/>
      </p:nvGrpSpPr>
      <p:grpSpPr>
        <a:xfrm>
          <a:off x="0" y="0"/>
          <a:ext cx="0" cy="0"/>
          <a:chOff x="0" y="0"/>
          <a:chExt cx="0" cy="0"/>
        </a:xfrm>
      </p:grpSpPr>
      <p:sp>
        <p:nvSpPr>
          <p:cNvPr id="127" name="Google Shape;127;p12"/>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lvl1pPr lvl="0" algn="l">
              <a:lnSpc>
                <a:spcPct val="90000"/>
              </a:lnSpc>
              <a:spcBef>
                <a:spcPts val="0"/>
              </a:spcBef>
              <a:spcAft>
                <a:spcPts val="0"/>
              </a:spcAft>
              <a:buClr>
                <a:schemeClr val="accent2"/>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2"/>
          <p:cNvSpPr txBox="1"/>
          <p:nvPr>
            <p:ph idx="1" type="body"/>
          </p:nvPr>
        </p:nvSpPr>
        <p:spPr>
          <a:xfrm>
            <a:off x="360000" y="1858409"/>
            <a:ext cx="11473200" cy="1061829"/>
          </a:xfrm>
          <a:prstGeom prst="rect">
            <a:avLst/>
          </a:prstGeom>
          <a:noFill/>
          <a:ln>
            <a:noFill/>
          </a:ln>
        </p:spPr>
        <p:txBody>
          <a:bodyPr anchorCtr="0" anchor="t" bIns="0" lIns="0" spcFirstLastPara="1" rIns="0" wrap="square" tIns="0">
            <a:noAutofit/>
          </a:bodyPr>
          <a:lstStyle>
            <a:lvl1pPr indent="-228600" lvl="0" marL="457200" algn="l">
              <a:spcBef>
                <a:spcPts val="1200"/>
              </a:spcBef>
              <a:spcAft>
                <a:spcPts val="0"/>
              </a:spcAft>
              <a:buClr>
                <a:schemeClr val="accent2"/>
              </a:buClr>
              <a:buSzPts val="1800"/>
              <a:buNone/>
              <a:defRPr/>
            </a:lvl1pPr>
            <a:lvl2pPr indent="-320040" lvl="1" marL="914400" algn="l">
              <a:spcBef>
                <a:spcPts val="1200"/>
              </a:spcBef>
              <a:spcAft>
                <a:spcPts val="0"/>
              </a:spcAft>
              <a:buSzPts val="1440"/>
              <a:buChar char="►"/>
              <a:defRPr/>
            </a:lvl2pPr>
            <a:lvl3pPr indent="-320039" lvl="2" marL="1371600" algn="l">
              <a:spcBef>
                <a:spcPts val="600"/>
              </a:spcBef>
              <a:spcAft>
                <a:spcPts val="0"/>
              </a:spcAft>
              <a:buSzPts val="1440"/>
              <a:buChar char="►"/>
              <a:defRPr/>
            </a:lvl3pPr>
            <a:lvl4pPr indent="-342900" lvl="3" marL="1828800" algn="l">
              <a:spcBef>
                <a:spcPts val="60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 name="Google Shape;129;p12"/>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2"/>
          <p:cNvSpPr txBox="1"/>
          <p:nvPr>
            <p:ph idx="12" type="sldNum"/>
          </p:nvPr>
        </p:nvSpPr>
        <p:spPr>
          <a:xfrm>
            <a:off x="360000" y="6516000"/>
            <a:ext cx="206788" cy="174851"/>
          </a:xfrm>
          <a:prstGeom prst="rect">
            <a:avLst/>
          </a:prstGeom>
          <a:noFill/>
          <a:ln>
            <a:noFill/>
          </a:ln>
        </p:spPr>
        <p:txBody>
          <a:bodyPr anchorCtr="0" anchor="t" bIns="0" lIns="0" spcFirstLastPara="1" rIns="0" wrap="square" tIns="36000">
            <a:noAutofit/>
          </a:bodyPr>
          <a:lstStyle>
            <a:lvl1pPr indent="0" lvl="0" marL="0" algn="l">
              <a:spcBef>
                <a:spcPts val="0"/>
              </a:spcBef>
              <a:buNone/>
              <a:defRPr b="1" sz="900">
                <a:solidFill>
                  <a:schemeClr val="lt2"/>
                </a:solidFill>
                <a:latin typeface="Arial"/>
                <a:ea typeface="Arial"/>
                <a:cs typeface="Arial"/>
                <a:sym typeface="Arial"/>
              </a:defRPr>
            </a:lvl1pPr>
            <a:lvl2pPr indent="0" lvl="1" marL="0" algn="l">
              <a:spcBef>
                <a:spcPts val="0"/>
              </a:spcBef>
              <a:buNone/>
              <a:defRPr b="1" sz="900">
                <a:solidFill>
                  <a:schemeClr val="lt2"/>
                </a:solidFill>
                <a:latin typeface="Arial"/>
                <a:ea typeface="Arial"/>
                <a:cs typeface="Arial"/>
                <a:sym typeface="Arial"/>
              </a:defRPr>
            </a:lvl2pPr>
            <a:lvl3pPr indent="0" lvl="2" marL="0" algn="l">
              <a:spcBef>
                <a:spcPts val="0"/>
              </a:spcBef>
              <a:buNone/>
              <a:defRPr b="1" sz="900">
                <a:solidFill>
                  <a:schemeClr val="lt2"/>
                </a:solidFill>
                <a:latin typeface="Arial"/>
                <a:ea typeface="Arial"/>
                <a:cs typeface="Arial"/>
                <a:sym typeface="Arial"/>
              </a:defRPr>
            </a:lvl3pPr>
            <a:lvl4pPr indent="0" lvl="3" marL="0" algn="l">
              <a:spcBef>
                <a:spcPts val="0"/>
              </a:spcBef>
              <a:buNone/>
              <a:defRPr b="1" sz="900">
                <a:solidFill>
                  <a:schemeClr val="lt2"/>
                </a:solidFill>
                <a:latin typeface="Arial"/>
                <a:ea typeface="Arial"/>
                <a:cs typeface="Arial"/>
                <a:sym typeface="Arial"/>
              </a:defRPr>
            </a:lvl4pPr>
            <a:lvl5pPr indent="0" lvl="4" marL="0" algn="l">
              <a:spcBef>
                <a:spcPts val="0"/>
              </a:spcBef>
              <a:buNone/>
              <a:defRPr b="1" sz="900">
                <a:solidFill>
                  <a:schemeClr val="lt2"/>
                </a:solidFill>
                <a:latin typeface="Arial"/>
                <a:ea typeface="Arial"/>
                <a:cs typeface="Arial"/>
                <a:sym typeface="Arial"/>
              </a:defRPr>
            </a:lvl5pPr>
            <a:lvl6pPr indent="0" lvl="5" marL="0" algn="l">
              <a:spcBef>
                <a:spcPts val="0"/>
              </a:spcBef>
              <a:buNone/>
              <a:defRPr b="1" sz="900">
                <a:solidFill>
                  <a:schemeClr val="lt2"/>
                </a:solidFill>
                <a:latin typeface="Arial"/>
                <a:ea typeface="Arial"/>
                <a:cs typeface="Arial"/>
                <a:sym typeface="Arial"/>
              </a:defRPr>
            </a:lvl6pPr>
            <a:lvl7pPr indent="0" lvl="6" marL="0" algn="l">
              <a:spcBef>
                <a:spcPts val="0"/>
              </a:spcBef>
              <a:buNone/>
              <a:defRPr b="1" sz="900">
                <a:solidFill>
                  <a:schemeClr val="lt2"/>
                </a:solidFill>
                <a:latin typeface="Arial"/>
                <a:ea typeface="Arial"/>
                <a:cs typeface="Arial"/>
                <a:sym typeface="Arial"/>
              </a:defRPr>
            </a:lvl7pPr>
            <a:lvl8pPr indent="0" lvl="7" marL="0" algn="l">
              <a:spcBef>
                <a:spcPts val="0"/>
              </a:spcBef>
              <a:buNone/>
              <a:defRPr b="1" sz="900">
                <a:solidFill>
                  <a:schemeClr val="lt2"/>
                </a:solidFill>
                <a:latin typeface="Arial"/>
                <a:ea typeface="Arial"/>
                <a:cs typeface="Arial"/>
                <a:sym typeface="Arial"/>
              </a:defRPr>
            </a:lvl8pPr>
            <a:lvl9pPr indent="0" lvl="8" marL="0" algn="l">
              <a:spcBef>
                <a:spcPts val="0"/>
              </a:spcBef>
              <a:buNone/>
              <a:defRPr b="1" sz="9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left + picture on the right">
  <p:cSld name="Text on the left + picture on the right">
    <p:spTree>
      <p:nvGrpSpPr>
        <p:cNvPr id="131" name="Shape 131"/>
        <p:cNvGrpSpPr/>
        <p:nvPr/>
      </p:nvGrpSpPr>
      <p:grpSpPr>
        <a:xfrm>
          <a:off x="0" y="0"/>
          <a:ext cx="0" cy="0"/>
          <a:chOff x="0" y="0"/>
          <a:chExt cx="0" cy="0"/>
        </a:xfrm>
      </p:grpSpPr>
      <p:sp>
        <p:nvSpPr>
          <p:cNvPr id="132" name="Google Shape;132;p13"/>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lvl1pPr lvl="0" algn="l">
              <a:lnSpc>
                <a:spcPct val="90000"/>
              </a:lnSpc>
              <a:spcBef>
                <a:spcPts val="0"/>
              </a:spcBef>
              <a:spcAft>
                <a:spcPts val="0"/>
              </a:spcAft>
              <a:buClr>
                <a:schemeClr val="accent2"/>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3"/>
          <p:cNvSpPr txBox="1"/>
          <p:nvPr>
            <p:ph idx="1" type="body"/>
          </p:nvPr>
        </p:nvSpPr>
        <p:spPr>
          <a:xfrm>
            <a:off x="360000" y="1858408"/>
            <a:ext cx="6543826" cy="877163"/>
          </a:xfrm>
          <a:prstGeom prst="rect">
            <a:avLst/>
          </a:prstGeom>
          <a:noFill/>
          <a:ln>
            <a:noFill/>
          </a:ln>
        </p:spPr>
        <p:txBody>
          <a:bodyPr anchorCtr="0" anchor="t" bIns="0" lIns="0" spcFirstLastPara="1" rIns="0" wrap="square" tIns="0">
            <a:noAutofit/>
          </a:bodyPr>
          <a:lstStyle>
            <a:lvl1pPr indent="-228600" lvl="0" marL="457200" algn="l">
              <a:spcBef>
                <a:spcPts val="1200"/>
              </a:spcBef>
              <a:spcAft>
                <a:spcPts val="0"/>
              </a:spcAft>
              <a:buClr>
                <a:schemeClr val="accent2"/>
              </a:buClr>
              <a:buSzPts val="1800"/>
              <a:buNone/>
              <a:defRPr/>
            </a:lvl1pPr>
            <a:lvl2pPr indent="-320040" lvl="1" marL="914400" algn="l">
              <a:spcBef>
                <a:spcPts val="1200"/>
              </a:spcBef>
              <a:spcAft>
                <a:spcPts val="0"/>
              </a:spcAft>
              <a:buSzPts val="1440"/>
              <a:buChar char="►"/>
              <a:defRPr/>
            </a:lvl2pPr>
            <a:lvl3pPr indent="-320039" lvl="2" marL="1371600" algn="l">
              <a:spcBef>
                <a:spcPts val="600"/>
              </a:spcBef>
              <a:spcAft>
                <a:spcPts val="0"/>
              </a:spcAft>
              <a:buSzPts val="1440"/>
              <a:buChar char="►"/>
              <a:defRPr/>
            </a:lvl3pPr>
            <a:lvl4pPr indent="-342900" lvl="3" marL="1828800" algn="l">
              <a:spcBef>
                <a:spcPts val="60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13"/>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3"/>
          <p:cNvSpPr txBox="1"/>
          <p:nvPr>
            <p:ph idx="12" type="sldNum"/>
          </p:nvPr>
        </p:nvSpPr>
        <p:spPr>
          <a:xfrm>
            <a:off x="360000" y="6516000"/>
            <a:ext cx="206788" cy="174851"/>
          </a:xfrm>
          <a:prstGeom prst="rect">
            <a:avLst/>
          </a:prstGeom>
          <a:noFill/>
          <a:ln>
            <a:noFill/>
          </a:ln>
        </p:spPr>
        <p:txBody>
          <a:bodyPr anchorCtr="0" anchor="t" bIns="0" lIns="0" spcFirstLastPara="1" rIns="0" wrap="square" tIns="36000">
            <a:noAutofit/>
          </a:bodyPr>
          <a:lstStyle>
            <a:lvl1pPr indent="0" lvl="0" marL="0" algn="l">
              <a:spcBef>
                <a:spcPts val="0"/>
              </a:spcBef>
              <a:buNone/>
              <a:defRPr b="1" sz="900">
                <a:solidFill>
                  <a:schemeClr val="lt2"/>
                </a:solidFill>
                <a:latin typeface="Arial"/>
                <a:ea typeface="Arial"/>
                <a:cs typeface="Arial"/>
                <a:sym typeface="Arial"/>
              </a:defRPr>
            </a:lvl1pPr>
            <a:lvl2pPr indent="0" lvl="1" marL="0" algn="l">
              <a:spcBef>
                <a:spcPts val="0"/>
              </a:spcBef>
              <a:buNone/>
              <a:defRPr b="1" sz="900">
                <a:solidFill>
                  <a:schemeClr val="lt2"/>
                </a:solidFill>
                <a:latin typeface="Arial"/>
                <a:ea typeface="Arial"/>
                <a:cs typeface="Arial"/>
                <a:sym typeface="Arial"/>
              </a:defRPr>
            </a:lvl2pPr>
            <a:lvl3pPr indent="0" lvl="2" marL="0" algn="l">
              <a:spcBef>
                <a:spcPts val="0"/>
              </a:spcBef>
              <a:buNone/>
              <a:defRPr b="1" sz="900">
                <a:solidFill>
                  <a:schemeClr val="lt2"/>
                </a:solidFill>
                <a:latin typeface="Arial"/>
                <a:ea typeface="Arial"/>
                <a:cs typeface="Arial"/>
                <a:sym typeface="Arial"/>
              </a:defRPr>
            </a:lvl3pPr>
            <a:lvl4pPr indent="0" lvl="3" marL="0" algn="l">
              <a:spcBef>
                <a:spcPts val="0"/>
              </a:spcBef>
              <a:buNone/>
              <a:defRPr b="1" sz="900">
                <a:solidFill>
                  <a:schemeClr val="lt2"/>
                </a:solidFill>
                <a:latin typeface="Arial"/>
                <a:ea typeface="Arial"/>
                <a:cs typeface="Arial"/>
                <a:sym typeface="Arial"/>
              </a:defRPr>
            </a:lvl4pPr>
            <a:lvl5pPr indent="0" lvl="4" marL="0" algn="l">
              <a:spcBef>
                <a:spcPts val="0"/>
              </a:spcBef>
              <a:buNone/>
              <a:defRPr b="1" sz="900">
                <a:solidFill>
                  <a:schemeClr val="lt2"/>
                </a:solidFill>
                <a:latin typeface="Arial"/>
                <a:ea typeface="Arial"/>
                <a:cs typeface="Arial"/>
                <a:sym typeface="Arial"/>
              </a:defRPr>
            </a:lvl5pPr>
            <a:lvl6pPr indent="0" lvl="5" marL="0" algn="l">
              <a:spcBef>
                <a:spcPts val="0"/>
              </a:spcBef>
              <a:buNone/>
              <a:defRPr b="1" sz="900">
                <a:solidFill>
                  <a:schemeClr val="lt2"/>
                </a:solidFill>
                <a:latin typeface="Arial"/>
                <a:ea typeface="Arial"/>
                <a:cs typeface="Arial"/>
                <a:sym typeface="Arial"/>
              </a:defRPr>
            </a:lvl6pPr>
            <a:lvl7pPr indent="0" lvl="6" marL="0" algn="l">
              <a:spcBef>
                <a:spcPts val="0"/>
              </a:spcBef>
              <a:buNone/>
              <a:defRPr b="1" sz="900">
                <a:solidFill>
                  <a:schemeClr val="lt2"/>
                </a:solidFill>
                <a:latin typeface="Arial"/>
                <a:ea typeface="Arial"/>
                <a:cs typeface="Arial"/>
                <a:sym typeface="Arial"/>
              </a:defRPr>
            </a:lvl7pPr>
            <a:lvl8pPr indent="0" lvl="7" marL="0" algn="l">
              <a:spcBef>
                <a:spcPts val="0"/>
              </a:spcBef>
              <a:buNone/>
              <a:defRPr b="1" sz="900">
                <a:solidFill>
                  <a:schemeClr val="lt2"/>
                </a:solidFill>
                <a:latin typeface="Arial"/>
                <a:ea typeface="Arial"/>
                <a:cs typeface="Arial"/>
                <a:sym typeface="Arial"/>
              </a:defRPr>
            </a:lvl8pPr>
            <a:lvl9pPr indent="0" lvl="8" marL="0" algn="l">
              <a:spcBef>
                <a:spcPts val="0"/>
              </a:spcBef>
              <a:buNone/>
              <a:defRPr b="1" sz="9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36" name="Google Shape;136;p13"/>
          <p:cNvSpPr/>
          <p:nvPr>
            <p:ph idx="2" type="pic"/>
          </p:nvPr>
        </p:nvSpPr>
        <p:spPr>
          <a:xfrm>
            <a:off x="7425378" y="1412776"/>
            <a:ext cx="4406581" cy="3221308"/>
          </a:xfrm>
          <a:prstGeom prst="rect">
            <a:avLst/>
          </a:prstGeom>
          <a:solidFill>
            <a:srgbClr val="E9EBEC"/>
          </a:solidFill>
          <a:ln>
            <a:noFill/>
          </a:ln>
        </p:spPr>
        <p:txBody>
          <a:bodyPr anchorCtr="0" anchor="ctr" bIns="0" lIns="0" spcFirstLastPara="1" rIns="0" wrap="square" tIns="0">
            <a:noAutofit/>
          </a:bodyPr>
          <a:lstStyle>
            <a:lvl1pPr lvl="0" marR="0" rtl="0" algn="ctr">
              <a:spcBef>
                <a:spcPts val="1200"/>
              </a:spcBef>
              <a:spcAft>
                <a:spcPts val="0"/>
              </a:spcAft>
              <a:buClr>
                <a:schemeClr val="accent2"/>
              </a:buClr>
              <a:buSzPts val="2000"/>
              <a:buFont typeface="Arial"/>
              <a:buNone/>
              <a:defRPr b="1" i="0" sz="2000" u="none" cap="none" strike="noStrike">
                <a:solidFill>
                  <a:schemeClr val="accent2"/>
                </a:solidFill>
                <a:latin typeface="Arial"/>
                <a:ea typeface="Arial"/>
                <a:cs typeface="Arial"/>
                <a:sym typeface="Arial"/>
              </a:defRPr>
            </a:lvl1pPr>
            <a:lvl2pPr lvl="1" marR="0" rtl="0" algn="l">
              <a:spcBef>
                <a:spcPts val="1200"/>
              </a:spcBef>
              <a:spcAft>
                <a:spcPts val="0"/>
              </a:spcAft>
              <a:buClr>
                <a:schemeClr val="dk2"/>
              </a:buClr>
              <a:buSzPts val="1440"/>
              <a:buFont typeface="Noto Sans Symbols"/>
              <a:buChar char="►"/>
              <a:defRPr b="0" i="0" sz="1800" u="none" cap="none" strike="noStrike">
                <a:solidFill>
                  <a:schemeClr val="accent2"/>
                </a:solidFill>
                <a:latin typeface="Arial"/>
                <a:ea typeface="Arial"/>
                <a:cs typeface="Arial"/>
                <a:sym typeface="Arial"/>
              </a:defRPr>
            </a:lvl2pPr>
            <a:lvl3pPr lvl="2" marR="0" rtl="0" algn="l">
              <a:spcBef>
                <a:spcPts val="600"/>
              </a:spcBef>
              <a:spcAft>
                <a:spcPts val="0"/>
              </a:spcAft>
              <a:buClr>
                <a:schemeClr val="dk2"/>
              </a:buClr>
              <a:buSzPts val="1280"/>
              <a:buFont typeface="Noto Sans Symbols"/>
              <a:buChar char="►"/>
              <a:defRPr b="0" i="0" sz="1600" u="none" cap="none" strike="noStrike">
                <a:solidFill>
                  <a:schemeClr val="accent2"/>
                </a:solidFill>
                <a:latin typeface="Arial"/>
                <a:ea typeface="Arial"/>
                <a:cs typeface="Arial"/>
                <a:sym typeface="Arial"/>
              </a:defRPr>
            </a:lvl3pPr>
            <a:lvl4pPr lvl="3" marR="0" rtl="0" algn="l">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in the middle + graph on the left + picture on the right">
  <p:cSld name="Text in the middle + graph on the left + picture on the right">
    <p:spTree>
      <p:nvGrpSpPr>
        <p:cNvPr id="137" name="Shape 137"/>
        <p:cNvGrpSpPr/>
        <p:nvPr/>
      </p:nvGrpSpPr>
      <p:grpSpPr>
        <a:xfrm>
          <a:off x="0" y="0"/>
          <a:ext cx="0" cy="0"/>
          <a:chOff x="0" y="0"/>
          <a:chExt cx="0" cy="0"/>
        </a:xfrm>
      </p:grpSpPr>
      <p:sp>
        <p:nvSpPr>
          <p:cNvPr id="138" name="Google Shape;138;p14"/>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lvl1pPr lvl="0" algn="l">
              <a:lnSpc>
                <a:spcPct val="90000"/>
              </a:lnSpc>
              <a:spcBef>
                <a:spcPts val="0"/>
              </a:spcBef>
              <a:spcAft>
                <a:spcPts val="0"/>
              </a:spcAft>
              <a:buClr>
                <a:schemeClr val="accent2"/>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14"/>
          <p:cNvSpPr txBox="1"/>
          <p:nvPr>
            <p:ph idx="1" type="body"/>
          </p:nvPr>
        </p:nvSpPr>
        <p:spPr>
          <a:xfrm>
            <a:off x="3791744" y="1858408"/>
            <a:ext cx="5406139" cy="877163"/>
          </a:xfrm>
          <a:prstGeom prst="rect">
            <a:avLst/>
          </a:prstGeom>
          <a:noFill/>
          <a:ln>
            <a:noFill/>
          </a:ln>
        </p:spPr>
        <p:txBody>
          <a:bodyPr anchorCtr="0" anchor="t" bIns="0" lIns="0" spcFirstLastPara="1" rIns="0" wrap="square" tIns="0">
            <a:noAutofit/>
          </a:bodyPr>
          <a:lstStyle>
            <a:lvl1pPr indent="-228600" lvl="0" marL="457200" algn="l">
              <a:spcBef>
                <a:spcPts val="1200"/>
              </a:spcBef>
              <a:spcAft>
                <a:spcPts val="0"/>
              </a:spcAft>
              <a:buClr>
                <a:schemeClr val="accent2"/>
              </a:buClr>
              <a:buSzPts val="1800"/>
              <a:buNone/>
              <a:defRPr/>
            </a:lvl1pPr>
            <a:lvl2pPr indent="-320040" lvl="1" marL="914400" algn="l">
              <a:spcBef>
                <a:spcPts val="1200"/>
              </a:spcBef>
              <a:spcAft>
                <a:spcPts val="0"/>
              </a:spcAft>
              <a:buSzPts val="1440"/>
              <a:buChar char="►"/>
              <a:defRPr/>
            </a:lvl2pPr>
            <a:lvl3pPr indent="-309880" lvl="2" marL="1371600" algn="l">
              <a:spcBef>
                <a:spcPts val="600"/>
              </a:spcBef>
              <a:spcAft>
                <a:spcPts val="0"/>
              </a:spcAft>
              <a:buSzPts val="1280"/>
              <a:buChar char="►"/>
              <a:defRPr/>
            </a:lvl3pPr>
            <a:lvl4pPr indent="-342900" lvl="3" marL="1828800" algn="l">
              <a:spcBef>
                <a:spcPts val="60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0" name="Google Shape;140;p14"/>
          <p:cNvSpPr/>
          <p:nvPr>
            <p:ph idx="2" type="pic"/>
          </p:nvPr>
        </p:nvSpPr>
        <p:spPr>
          <a:xfrm>
            <a:off x="9375134" y="1863876"/>
            <a:ext cx="2456826" cy="3509340"/>
          </a:xfrm>
          <a:prstGeom prst="rect">
            <a:avLst/>
          </a:prstGeom>
          <a:solidFill>
            <a:srgbClr val="E9EBEC"/>
          </a:solidFill>
          <a:ln>
            <a:noFill/>
          </a:ln>
        </p:spPr>
        <p:txBody>
          <a:bodyPr anchorCtr="0" anchor="ctr" bIns="0" lIns="0" spcFirstLastPara="1" rIns="0" wrap="square" tIns="0">
            <a:noAutofit/>
          </a:bodyPr>
          <a:lstStyle>
            <a:lvl1pPr lvl="0" marR="0" rtl="0" algn="ctr">
              <a:spcBef>
                <a:spcPts val="1200"/>
              </a:spcBef>
              <a:spcAft>
                <a:spcPts val="0"/>
              </a:spcAft>
              <a:buClr>
                <a:schemeClr val="accent2"/>
              </a:buClr>
              <a:buSzPts val="2000"/>
              <a:buFont typeface="Arial"/>
              <a:buNone/>
              <a:defRPr b="1" i="0" sz="2000" u="none" cap="none" strike="noStrike">
                <a:solidFill>
                  <a:schemeClr val="accent2"/>
                </a:solidFill>
                <a:latin typeface="Arial"/>
                <a:ea typeface="Arial"/>
                <a:cs typeface="Arial"/>
                <a:sym typeface="Arial"/>
              </a:defRPr>
            </a:lvl1pPr>
            <a:lvl2pPr lvl="1" marR="0" rtl="0" algn="l">
              <a:spcBef>
                <a:spcPts val="1200"/>
              </a:spcBef>
              <a:spcAft>
                <a:spcPts val="0"/>
              </a:spcAft>
              <a:buClr>
                <a:schemeClr val="dk2"/>
              </a:buClr>
              <a:buSzPts val="1440"/>
              <a:buFont typeface="Noto Sans Symbols"/>
              <a:buChar char="►"/>
              <a:defRPr b="0" i="0" sz="1800" u="none" cap="none" strike="noStrike">
                <a:solidFill>
                  <a:schemeClr val="accent2"/>
                </a:solidFill>
                <a:latin typeface="Arial"/>
                <a:ea typeface="Arial"/>
                <a:cs typeface="Arial"/>
                <a:sym typeface="Arial"/>
              </a:defRPr>
            </a:lvl2pPr>
            <a:lvl3pPr lvl="2" marR="0" rtl="0" algn="l">
              <a:spcBef>
                <a:spcPts val="600"/>
              </a:spcBef>
              <a:spcAft>
                <a:spcPts val="0"/>
              </a:spcAft>
              <a:buClr>
                <a:schemeClr val="dk2"/>
              </a:buClr>
              <a:buSzPts val="1280"/>
              <a:buFont typeface="Noto Sans Symbols"/>
              <a:buChar char="►"/>
              <a:defRPr b="0" i="0" sz="1600" u="none" cap="none" strike="noStrike">
                <a:solidFill>
                  <a:schemeClr val="accent2"/>
                </a:solidFill>
                <a:latin typeface="Arial"/>
                <a:ea typeface="Arial"/>
                <a:cs typeface="Arial"/>
                <a:sym typeface="Arial"/>
              </a:defRPr>
            </a:lvl3pPr>
            <a:lvl4pPr lvl="3" marR="0" rtl="0" algn="l">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1" name="Google Shape;141;p14"/>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4"/>
          <p:cNvSpPr txBox="1"/>
          <p:nvPr>
            <p:ph idx="12" type="sldNum"/>
          </p:nvPr>
        </p:nvSpPr>
        <p:spPr>
          <a:xfrm>
            <a:off x="360000" y="6516000"/>
            <a:ext cx="206788" cy="174851"/>
          </a:xfrm>
          <a:prstGeom prst="rect">
            <a:avLst/>
          </a:prstGeom>
          <a:noFill/>
          <a:ln>
            <a:noFill/>
          </a:ln>
        </p:spPr>
        <p:txBody>
          <a:bodyPr anchorCtr="0" anchor="t" bIns="0" lIns="0" spcFirstLastPara="1" rIns="0" wrap="square" tIns="36000">
            <a:noAutofit/>
          </a:bodyPr>
          <a:lstStyle>
            <a:lvl1pPr indent="0" lvl="0" marL="0" algn="l">
              <a:spcBef>
                <a:spcPts val="0"/>
              </a:spcBef>
              <a:buNone/>
              <a:defRPr b="1" sz="900">
                <a:solidFill>
                  <a:schemeClr val="lt2"/>
                </a:solidFill>
                <a:latin typeface="Arial"/>
                <a:ea typeface="Arial"/>
                <a:cs typeface="Arial"/>
                <a:sym typeface="Arial"/>
              </a:defRPr>
            </a:lvl1pPr>
            <a:lvl2pPr indent="0" lvl="1" marL="0" algn="l">
              <a:spcBef>
                <a:spcPts val="0"/>
              </a:spcBef>
              <a:buNone/>
              <a:defRPr b="1" sz="900">
                <a:solidFill>
                  <a:schemeClr val="lt2"/>
                </a:solidFill>
                <a:latin typeface="Arial"/>
                <a:ea typeface="Arial"/>
                <a:cs typeface="Arial"/>
                <a:sym typeface="Arial"/>
              </a:defRPr>
            </a:lvl2pPr>
            <a:lvl3pPr indent="0" lvl="2" marL="0" algn="l">
              <a:spcBef>
                <a:spcPts val="0"/>
              </a:spcBef>
              <a:buNone/>
              <a:defRPr b="1" sz="900">
                <a:solidFill>
                  <a:schemeClr val="lt2"/>
                </a:solidFill>
                <a:latin typeface="Arial"/>
                <a:ea typeface="Arial"/>
                <a:cs typeface="Arial"/>
                <a:sym typeface="Arial"/>
              </a:defRPr>
            </a:lvl3pPr>
            <a:lvl4pPr indent="0" lvl="3" marL="0" algn="l">
              <a:spcBef>
                <a:spcPts val="0"/>
              </a:spcBef>
              <a:buNone/>
              <a:defRPr b="1" sz="900">
                <a:solidFill>
                  <a:schemeClr val="lt2"/>
                </a:solidFill>
                <a:latin typeface="Arial"/>
                <a:ea typeface="Arial"/>
                <a:cs typeface="Arial"/>
                <a:sym typeface="Arial"/>
              </a:defRPr>
            </a:lvl4pPr>
            <a:lvl5pPr indent="0" lvl="4" marL="0" algn="l">
              <a:spcBef>
                <a:spcPts val="0"/>
              </a:spcBef>
              <a:buNone/>
              <a:defRPr b="1" sz="900">
                <a:solidFill>
                  <a:schemeClr val="lt2"/>
                </a:solidFill>
                <a:latin typeface="Arial"/>
                <a:ea typeface="Arial"/>
                <a:cs typeface="Arial"/>
                <a:sym typeface="Arial"/>
              </a:defRPr>
            </a:lvl5pPr>
            <a:lvl6pPr indent="0" lvl="5" marL="0" algn="l">
              <a:spcBef>
                <a:spcPts val="0"/>
              </a:spcBef>
              <a:buNone/>
              <a:defRPr b="1" sz="900">
                <a:solidFill>
                  <a:schemeClr val="lt2"/>
                </a:solidFill>
                <a:latin typeface="Arial"/>
                <a:ea typeface="Arial"/>
                <a:cs typeface="Arial"/>
                <a:sym typeface="Arial"/>
              </a:defRPr>
            </a:lvl6pPr>
            <a:lvl7pPr indent="0" lvl="6" marL="0" algn="l">
              <a:spcBef>
                <a:spcPts val="0"/>
              </a:spcBef>
              <a:buNone/>
              <a:defRPr b="1" sz="900">
                <a:solidFill>
                  <a:schemeClr val="lt2"/>
                </a:solidFill>
                <a:latin typeface="Arial"/>
                <a:ea typeface="Arial"/>
                <a:cs typeface="Arial"/>
                <a:sym typeface="Arial"/>
              </a:defRPr>
            </a:lvl7pPr>
            <a:lvl8pPr indent="0" lvl="7" marL="0" algn="l">
              <a:spcBef>
                <a:spcPts val="0"/>
              </a:spcBef>
              <a:buNone/>
              <a:defRPr b="1" sz="900">
                <a:solidFill>
                  <a:schemeClr val="lt2"/>
                </a:solidFill>
                <a:latin typeface="Arial"/>
                <a:ea typeface="Arial"/>
                <a:cs typeface="Arial"/>
                <a:sym typeface="Arial"/>
              </a:defRPr>
            </a:lvl8pPr>
            <a:lvl9pPr indent="0" lvl="8" marL="0" algn="l">
              <a:spcBef>
                <a:spcPts val="0"/>
              </a:spcBef>
              <a:buNone/>
              <a:defRPr b="1" sz="9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r chapter">
  <p:cSld name="Section or chapter">
    <p:spTree>
      <p:nvGrpSpPr>
        <p:cNvPr id="143" name="Shape 143"/>
        <p:cNvGrpSpPr/>
        <p:nvPr/>
      </p:nvGrpSpPr>
      <p:grpSpPr>
        <a:xfrm>
          <a:off x="0" y="0"/>
          <a:ext cx="0" cy="0"/>
          <a:chOff x="0" y="0"/>
          <a:chExt cx="0" cy="0"/>
        </a:xfrm>
      </p:grpSpPr>
      <p:sp>
        <p:nvSpPr>
          <p:cNvPr id="144" name="Google Shape;144;p15"/>
          <p:cNvSpPr/>
          <p:nvPr/>
        </p:nvSpPr>
        <p:spPr>
          <a:xfrm>
            <a:off x="263352" y="980728"/>
            <a:ext cx="11665296" cy="2880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15"/>
          <p:cNvSpPr txBox="1"/>
          <p:nvPr>
            <p:ph type="ctrTitle"/>
          </p:nvPr>
        </p:nvSpPr>
        <p:spPr>
          <a:xfrm>
            <a:off x="2792801" y="3844324"/>
            <a:ext cx="4599592" cy="77559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b="1" sz="28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15"/>
          <p:cNvSpPr txBox="1"/>
          <p:nvPr>
            <p:ph idx="1" type="subTitle"/>
          </p:nvPr>
        </p:nvSpPr>
        <p:spPr>
          <a:xfrm>
            <a:off x="2792803" y="3406133"/>
            <a:ext cx="4599590" cy="246221"/>
          </a:xfrm>
          <a:prstGeom prst="rect">
            <a:avLst/>
          </a:prstGeom>
          <a:noFill/>
          <a:ln>
            <a:noFill/>
          </a:ln>
        </p:spPr>
        <p:txBody>
          <a:bodyPr anchorCtr="0" anchor="t" bIns="0" lIns="0" spcFirstLastPara="1" rIns="0" wrap="square" tIns="0">
            <a:noAutofit/>
          </a:bodyPr>
          <a:lstStyle>
            <a:lvl1pPr lvl="0" algn="l">
              <a:spcBef>
                <a:spcPts val="1200"/>
              </a:spcBef>
              <a:spcAft>
                <a:spcPts val="0"/>
              </a:spcAft>
              <a:buClr>
                <a:schemeClr val="lt2"/>
              </a:buClr>
              <a:buSzPts val="1600"/>
              <a:buFont typeface="Arial"/>
              <a:buNone/>
              <a:defRPr b="1" sz="1600" cap="none">
                <a:solidFill>
                  <a:schemeClr val="lt2"/>
                </a:solidFill>
              </a:defRPr>
            </a:lvl1pPr>
            <a:lvl2pPr lvl="1" algn="ctr">
              <a:spcBef>
                <a:spcPts val="1200"/>
              </a:spcBef>
              <a:spcAft>
                <a:spcPts val="0"/>
              </a:spcAft>
              <a:buSzPts val="1440"/>
              <a:buNone/>
              <a:defRPr>
                <a:solidFill>
                  <a:srgbClr val="888888"/>
                </a:solidFill>
              </a:defRPr>
            </a:lvl2pPr>
            <a:lvl3pPr lvl="2" algn="ctr">
              <a:spcBef>
                <a:spcPts val="600"/>
              </a:spcBef>
              <a:spcAft>
                <a:spcPts val="0"/>
              </a:spcAft>
              <a:buSzPts val="1280"/>
              <a:buNone/>
              <a:defRPr>
                <a:solidFill>
                  <a:srgbClr val="888888"/>
                </a:solidFill>
              </a:defRPr>
            </a:lvl3pPr>
            <a:lvl4pPr lvl="3" algn="ctr">
              <a:spcBef>
                <a:spcPts val="6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147" name="Google Shape;147;p15"/>
          <p:cNvSpPr/>
          <p:nvPr>
            <p:ph idx="2" type="pic"/>
          </p:nvPr>
        </p:nvSpPr>
        <p:spPr>
          <a:xfrm>
            <a:off x="2792802" y="836712"/>
            <a:ext cx="4278076" cy="2448272"/>
          </a:xfrm>
          <a:prstGeom prst="rect">
            <a:avLst/>
          </a:prstGeom>
          <a:solidFill>
            <a:srgbClr val="E9EBEC"/>
          </a:solidFill>
          <a:ln>
            <a:noFill/>
          </a:ln>
        </p:spPr>
        <p:txBody>
          <a:bodyPr anchorCtr="0" anchor="ctr" bIns="0" lIns="0" spcFirstLastPara="1" rIns="0" wrap="square" tIns="0">
            <a:noAutofit/>
          </a:bodyPr>
          <a:lstStyle>
            <a:lvl1pPr lvl="0" marR="0" rtl="0" algn="ctr">
              <a:spcBef>
                <a:spcPts val="1200"/>
              </a:spcBef>
              <a:spcAft>
                <a:spcPts val="0"/>
              </a:spcAft>
              <a:buClr>
                <a:schemeClr val="accent2"/>
              </a:buClr>
              <a:buSzPts val="2000"/>
              <a:buFont typeface="Arial"/>
              <a:buNone/>
              <a:defRPr b="1" i="0" sz="2000" u="none" cap="none" strike="noStrike">
                <a:solidFill>
                  <a:schemeClr val="accent2"/>
                </a:solidFill>
                <a:latin typeface="Arial"/>
                <a:ea typeface="Arial"/>
                <a:cs typeface="Arial"/>
                <a:sym typeface="Arial"/>
              </a:defRPr>
            </a:lvl1pPr>
            <a:lvl2pPr lvl="1" marR="0" rtl="0" algn="l">
              <a:spcBef>
                <a:spcPts val="1200"/>
              </a:spcBef>
              <a:spcAft>
                <a:spcPts val="0"/>
              </a:spcAft>
              <a:buClr>
                <a:schemeClr val="dk2"/>
              </a:buClr>
              <a:buSzPts val="1440"/>
              <a:buFont typeface="Noto Sans Symbols"/>
              <a:buChar char="►"/>
              <a:defRPr b="0" i="0" sz="1800" u="none" cap="none" strike="noStrike">
                <a:solidFill>
                  <a:schemeClr val="accent2"/>
                </a:solidFill>
                <a:latin typeface="Arial"/>
                <a:ea typeface="Arial"/>
                <a:cs typeface="Arial"/>
                <a:sym typeface="Arial"/>
              </a:defRPr>
            </a:lvl2pPr>
            <a:lvl3pPr lvl="2" marR="0" rtl="0" algn="l">
              <a:spcBef>
                <a:spcPts val="600"/>
              </a:spcBef>
              <a:spcAft>
                <a:spcPts val="0"/>
              </a:spcAft>
              <a:buClr>
                <a:schemeClr val="dk2"/>
              </a:buClr>
              <a:buSzPts val="1280"/>
              <a:buFont typeface="Noto Sans Symbols"/>
              <a:buChar char="►"/>
              <a:defRPr b="0" i="0" sz="1600" u="none" cap="none" strike="noStrike">
                <a:solidFill>
                  <a:schemeClr val="accent2"/>
                </a:solidFill>
                <a:latin typeface="Arial"/>
                <a:ea typeface="Arial"/>
                <a:cs typeface="Arial"/>
                <a:sym typeface="Arial"/>
              </a:defRPr>
            </a:lvl3pPr>
            <a:lvl4pPr lvl="3" marR="0" rtl="0" algn="l">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8" name="Google Shape;148;p15"/>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5"/>
          <p:cNvSpPr txBox="1"/>
          <p:nvPr>
            <p:ph idx="12" type="sldNum"/>
          </p:nvPr>
        </p:nvSpPr>
        <p:spPr>
          <a:xfrm>
            <a:off x="360000" y="6516000"/>
            <a:ext cx="206788" cy="174851"/>
          </a:xfrm>
          <a:prstGeom prst="rect">
            <a:avLst/>
          </a:prstGeom>
          <a:noFill/>
          <a:ln>
            <a:noFill/>
          </a:ln>
        </p:spPr>
        <p:txBody>
          <a:bodyPr anchorCtr="0" anchor="t" bIns="0" lIns="0" spcFirstLastPara="1" rIns="0" wrap="square" tIns="36000">
            <a:noAutofit/>
          </a:bodyPr>
          <a:lstStyle>
            <a:lvl1pPr indent="0" lvl="0" marL="0" algn="l">
              <a:spcBef>
                <a:spcPts val="0"/>
              </a:spcBef>
              <a:buNone/>
              <a:defRPr b="1" sz="900">
                <a:solidFill>
                  <a:schemeClr val="lt2"/>
                </a:solidFill>
                <a:latin typeface="Arial"/>
                <a:ea typeface="Arial"/>
                <a:cs typeface="Arial"/>
                <a:sym typeface="Arial"/>
              </a:defRPr>
            </a:lvl1pPr>
            <a:lvl2pPr indent="0" lvl="1" marL="0" algn="l">
              <a:spcBef>
                <a:spcPts val="0"/>
              </a:spcBef>
              <a:buNone/>
              <a:defRPr b="1" sz="900">
                <a:solidFill>
                  <a:schemeClr val="lt2"/>
                </a:solidFill>
                <a:latin typeface="Arial"/>
                <a:ea typeface="Arial"/>
                <a:cs typeface="Arial"/>
                <a:sym typeface="Arial"/>
              </a:defRPr>
            </a:lvl2pPr>
            <a:lvl3pPr indent="0" lvl="2" marL="0" algn="l">
              <a:spcBef>
                <a:spcPts val="0"/>
              </a:spcBef>
              <a:buNone/>
              <a:defRPr b="1" sz="900">
                <a:solidFill>
                  <a:schemeClr val="lt2"/>
                </a:solidFill>
                <a:latin typeface="Arial"/>
                <a:ea typeface="Arial"/>
                <a:cs typeface="Arial"/>
                <a:sym typeface="Arial"/>
              </a:defRPr>
            </a:lvl3pPr>
            <a:lvl4pPr indent="0" lvl="3" marL="0" algn="l">
              <a:spcBef>
                <a:spcPts val="0"/>
              </a:spcBef>
              <a:buNone/>
              <a:defRPr b="1" sz="900">
                <a:solidFill>
                  <a:schemeClr val="lt2"/>
                </a:solidFill>
                <a:latin typeface="Arial"/>
                <a:ea typeface="Arial"/>
                <a:cs typeface="Arial"/>
                <a:sym typeface="Arial"/>
              </a:defRPr>
            </a:lvl4pPr>
            <a:lvl5pPr indent="0" lvl="4" marL="0" algn="l">
              <a:spcBef>
                <a:spcPts val="0"/>
              </a:spcBef>
              <a:buNone/>
              <a:defRPr b="1" sz="900">
                <a:solidFill>
                  <a:schemeClr val="lt2"/>
                </a:solidFill>
                <a:latin typeface="Arial"/>
                <a:ea typeface="Arial"/>
                <a:cs typeface="Arial"/>
                <a:sym typeface="Arial"/>
              </a:defRPr>
            </a:lvl5pPr>
            <a:lvl6pPr indent="0" lvl="5" marL="0" algn="l">
              <a:spcBef>
                <a:spcPts val="0"/>
              </a:spcBef>
              <a:buNone/>
              <a:defRPr b="1" sz="900">
                <a:solidFill>
                  <a:schemeClr val="lt2"/>
                </a:solidFill>
                <a:latin typeface="Arial"/>
                <a:ea typeface="Arial"/>
                <a:cs typeface="Arial"/>
                <a:sym typeface="Arial"/>
              </a:defRPr>
            </a:lvl6pPr>
            <a:lvl7pPr indent="0" lvl="6" marL="0" algn="l">
              <a:spcBef>
                <a:spcPts val="0"/>
              </a:spcBef>
              <a:buNone/>
              <a:defRPr b="1" sz="900">
                <a:solidFill>
                  <a:schemeClr val="lt2"/>
                </a:solidFill>
                <a:latin typeface="Arial"/>
                <a:ea typeface="Arial"/>
                <a:cs typeface="Arial"/>
                <a:sym typeface="Arial"/>
              </a:defRPr>
            </a:lvl7pPr>
            <a:lvl8pPr indent="0" lvl="7" marL="0" algn="l">
              <a:spcBef>
                <a:spcPts val="0"/>
              </a:spcBef>
              <a:buNone/>
              <a:defRPr b="1" sz="900">
                <a:solidFill>
                  <a:schemeClr val="lt2"/>
                </a:solidFill>
                <a:latin typeface="Arial"/>
                <a:ea typeface="Arial"/>
                <a:cs typeface="Arial"/>
                <a:sym typeface="Arial"/>
              </a:defRPr>
            </a:lvl8pPr>
            <a:lvl9pPr indent="0" lvl="8" marL="0" algn="l">
              <a:spcBef>
                <a:spcPts val="0"/>
              </a:spcBef>
              <a:buNone/>
              <a:defRPr b="1" sz="9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50" name="Shape 150"/>
        <p:cNvGrpSpPr/>
        <p:nvPr/>
      </p:nvGrpSpPr>
      <p:grpSpPr>
        <a:xfrm>
          <a:off x="0" y="0"/>
          <a:ext cx="0" cy="0"/>
          <a:chOff x="0" y="0"/>
          <a:chExt cx="0" cy="0"/>
        </a:xfrm>
      </p:grpSpPr>
      <p:sp>
        <p:nvSpPr>
          <p:cNvPr id="151" name="Google Shape;151;p16"/>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lvl1pPr lvl="0" algn="l">
              <a:lnSpc>
                <a:spcPct val="90000"/>
              </a:lnSpc>
              <a:spcBef>
                <a:spcPts val="0"/>
              </a:spcBef>
              <a:spcAft>
                <a:spcPts val="0"/>
              </a:spcAft>
              <a:buClr>
                <a:schemeClr val="accent2"/>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6"/>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6"/>
          <p:cNvSpPr txBox="1"/>
          <p:nvPr>
            <p:ph idx="12" type="sldNum"/>
          </p:nvPr>
        </p:nvSpPr>
        <p:spPr>
          <a:xfrm>
            <a:off x="360000" y="6516000"/>
            <a:ext cx="206788" cy="174851"/>
          </a:xfrm>
          <a:prstGeom prst="rect">
            <a:avLst/>
          </a:prstGeom>
          <a:noFill/>
          <a:ln>
            <a:noFill/>
          </a:ln>
        </p:spPr>
        <p:txBody>
          <a:bodyPr anchorCtr="0" anchor="t" bIns="0" lIns="0" spcFirstLastPara="1" rIns="0" wrap="square" tIns="36000">
            <a:noAutofit/>
          </a:bodyPr>
          <a:lstStyle>
            <a:lvl1pPr indent="0" lvl="0" marL="0" algn="l">
              <a:spcBef>
                <a:spcPts val="0"/>
              </a:spcBef>
              <a:buNone/>
              <a:defRPr b="1" sz="900">
                <a:solidFill>
                  <a:schemeClr val="lt2"/>
                </a:solidFill>
                <a:latin typeface="Arial"/>
                <a:ea typeface="Arial"/>
                <a:cs typeface="Arial"/>
                <a:sym typeface="Arial"/>
              </a:defRPr>
            </a:lvl1pPr>
            <a:lvl2pPr indent="0" lvl="1" marL="0" algn="l">
              <a:spcBef>
                <a:spcPts val="0"/>
              </a:spcBef>
              <a:buNone/>
              <a:defRPr b="1" sz="900">
                <a:solidFill>
                  <a:schemeClr val="lt2"/>
                </a:solidFill>
                <a:latin typeface="Arial"/>
                <a:ea typeface="Arial"/>
                <a:cs typeface="Arial"/>
                <a:sym typeface="Arial"/>
              </a:defRPr>
            </a:lvl2pPr>
            <a:lvl3pPr indent="0" lvl="2" marL="0" algn="l">
              <a:spcBef>
                <a:spcPts val="0"/>
              </a:spcBef>
              <a:buNone/>
              <a:defRPr b="1" sz="900">
                <a:solidFill>
                  <a:schemeClr val="lt2"/>
                </a:solidFill>
                <a:latin typeface="Arial"/>
                <a:ea typeface="Arial"/>
                <a:cs typeface="Arial"/>
                <a:sym typeface="Arial"/>
              </a:defRPr>
            </a:lvl3pPr>
            <a:lvl4pPr indent="0" lvl="3" marL="0" algn="l">
              <a:spcBef>
                <a:spcPts val="0"/>
              </a:spcBef>
              <a:buNone/>
              <a:defRPr b="1" sz="900">
                <a:solidFill>
                  <a:schemeClr val="lt2"/>
                </a:solidFill>
                <a:latin typeface="Arial"/>
                <a:ea typeface="Arial"/>
                <a:cs typeface="Arial"/>
                <a:sym typeface="Arial"/>
              </a:defRPr>
            </a:lvl4pPr>
            <a:lvl5pPr indent="0" lvl="4" marL="0" algn="l">
              <a:spcBef>
                <a:spcPts val="0"/>
              </a:spcBef>
              <a:buNone/>
              <a:defRPr b="1" sz="900">
                <a:solidFill>
                  <a:schemeClr val="lt2"/>
                </a:solidFill>
                <a:latin typeface="Arial"/>
                <a:ea typeface="Arial"/>
                <a:cs typeface="Arial"/>
                <a:sym typeface="Arial"/>
              </a:defRPr>
            </a:lvl5pPr>
            <a:lvl6pPr indent="0" lvl="5" marL="0" algn="l">
              <a:spcBef>
                <a:spcPts val="0"/>
              </a:spcBef>
              <a:buNone/>
              <a:defRPr b="1" sz="900">
                <a:solidFill>
                  <a:schemeClr val="lt2"/>
                </a:solidFill>
                <a:latin typeface="Arial"/>
                <a:ea typeface="Arial"/>
                <a:cs typeface="Arial"/>
                <a:sym typeface="Arial"/>
              </a:defRPr>
            </a:lvl6pPr>
            <a:lvl7pPr indent="0" lvl="6" marL="0" algn="l">
              <a:spcBef>
                <a:spcPts val="0"/>
              </a:spcBef>
              <a:buNone/>
              <a:defRPr b="1" sz="900">
                <a:solidFill>
                  <a:schemeClr val="lt2"/>
                </a:solidFill>
                <a:latin typeface="Arial"/>
                <a:ea typeface="Arial"/>
                <a:cs typeface="Arial"/>
                <a:sym typeface="Arial"/>
              </a:defRPr>
            </a:lvl7pPr>
            <a:lvl8pPr indent="0" lvl="7" marL="0" algn="l">
              <a:spcBef>
                <a:spcPts val="0"/>
              </a:spcBef>
              <a:buNone/>
              <a:defRPr b="1" sz="900">
                <a:solidFill>
                  <a:schemeClr val="lt2"/>
                </a:solidFill>
                <a:latin typeface="Arial"/>
                <a:ea typeface="Arial"/>
                <a:cs typeface="Arial"/>
                <a:sym typeface="Arial"/>
              </a:defRPr>
            </a:lvl8pPr>
            <a:lvl9pPr indent="0" lvl="8" marL="0" algn="l">
              <a:spcBef>
                <a:spcPts val="0"/>
              </a:spcBef>
              <a:buNone/>
              <a:defRPr b="1" sz="9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p:cSld name="Empty">
    <p:spTree>
      <p:nvGrpSpPr>
        <p:cNvPr id="154" name="Shape 154"/>
        <p:cNvGrpSpPr/>
        <p:nvPr/>
      </p:nvGrpSpPr>
      <p:grpSpPr>
        <a:xfrm>
          <a:off x="0" y="0"/>
          <a:ext cx="0" cy="0"/>
          <a:chOff x="0" y="0"/>
          <a:chExt cx="0" cy="0"/>
        </a:xfrm>
      </p:grpSpPr>
      <p:sp>
        <p:nvSpPr>
          <p:cNvPr id="155" name="Google Shape;155;p17"/>
          <p:cNvSpPr/>
          <p:nvPr/>
        </p:nvSpPr>
        <p:spPr>
          <a:xfrm>
            <a:off x="263352" y="980728"/>
            <a:ext cx="11665296" cy="2880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17"/>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7"/>
          <p:cNvSpPr txBox="1"/>
          <p:nvPr>
            <p:ph idx="12" type="sldNum"/>
          </p:nvPr>
        </p:nvSpPr>
        <p:spPr>
          <a:xfrm>
            <a:off x="360000" y="6516000"/>
            <a:ext cx="206788" cy="174851"/>
          </a:xfrm>
          <a:prstGeom prst="rect">
            <a:avLst/>
          </a:prstGeom>
          <a:noFill/>
          <a:ln>
            <a:noFill/>
          </a:ln>
        </p:spPr>
        <p:txBody>
          <a:bodyPr anchorCtr="0" anchor="t" bIns="0" lIns="0" spcFirstLastPara="1" rIns="0" wrap="square" tIns="36000">
            <a:noAutofit/>
          </a:bodyPr>
          <a:lstStyle>
            <a:lvl1pPr indent="0" lvl="0" marL="0" algn="l">
              <a:spcBef>
                <a:spcPts val="0"/>
              </a:spcBef>
              <a:buNone/>
              <a:defRPr b="1" sz="900">
                <a:solidFill>
                  <a:schemeClr val="lt2"/>
                </a:solidFill>
                <a:latin typeface="Arial"/>
                <a:ea typeface="Arial"/>
                <a:cs typeface="Arial"/>
                <a:sym typeface="Arial"/>
              </a:defRPr>
            </a:lvl1pPr>
            <a:lvl2pPr indent="0" lvl="1" marL="0" algn="l">
              <a:spcBef>
                <a:spcPts val="0"/>
              </a:spcBef>
              <a:buNone/>
              <a:defRPr b="1" sz="900">
                <a:solidFill>
                  <a:schemeClr val="lt2"/>
                </a:solidFill>
                <a:latin typeface="Arial"/>
                <a:ea typeface="Arial"/>
                <a:cs typeface="Arial"/>
                <a:sym typeface="Arial"/>
              </a:defRPr>
            </a:lvl2pPr>
            <a:lvl3pPr indent="0" lvl="2" marL="0" algn="l">
              <a:spcBef>
                <a:spcPts val="0"/>
              </a:spcBef>
              <a:buNone/>
              <a:defRPr b="1" sz="900">
                <a:solidFill>
                  <a:schemeClr val="lt2"/>
                </a:solidFill>
                <a:latin typeface="Arial"/>
                <a:ea typeface="Arial"/>
                <a:cs typeface="Arial"/>
                <a:sym typeface="Arial"/>
              </a:defRPr>
            </a:lvl3pPr>
            <a:lvl4pPr indent="0" lvl="3" marL="0" algn="l">
              <a:spcBef>
                <a:spcPts val="0"/>
              </a:spcBef>
              <a:buNone/>
              <a:defRPr b="1" sz="900">
                <a:solidFill>
                  <a:schemeClr val="lt2"/>
                </a:solidFill>
                <a:latin typeface="Arial"/>
                <a:ea typeface="Arial"/>
                <a:cs typeface="Arial"/>
                <a:sym typeface="Arial"/>
              </a:defRPr>
            </a:lvl4pPr>
            <a:lvl5pPr indent="0" lvl="4" marL="0" algn="l">
              <a:spcBef>
                <a:spcPts val="0"/>
              </a:spcBef>
              <a:buNone/>
              <a:defRPr b="1" sz="900">
                <a:solidFill>
                  <a:schemeClr val="lt2"/>
                </a:solidFill>
                <a:latin typeface="Arial"/>
                <a:ea typeface="Arial"/>
                <a:cs typeface="Arial"/>
                <a:sym typeface="Arial"/>
              </a:defRPr>
            </a:lvl5pPr>
            <a:lvl6pPr indent="0" lvl="5" marL="0" algn="l">
              <a:spcBef>
                <a:spcPts val="0"/>
              </a:spcBef>
              <a:buNone/>
              <a:defRPr b="1" sz="900">
                <a:solidFill>
                  <a:schemeClr val="lt2"/>
                </a:solidFill>
                <a:latin typeface="Arial"/>
                <a:ea typeface="Arial"/>
                <a:cs typeface="Arial"/>
                <a:sym typeface="Arial"/>
              </a:defRPr>
            </a:lvl6pPr>
            <a:lvl7pPr indent="0" lvl="6" marL="0" algn="l">
              <a:spcBef>
                <a:spcPts val="0"/>
              </a:spcBef>
              <a:buNone/>
              <a:defRPr b="1" sz="900">
                <a:solidFill>
                  <a:schemeClr val="lt2"/>
                </a:solidFill>
                <a:latin typeface="Arial"/>
                <a:ea typeface="Arial"/>
                <a:cs typeface="Arial"/>
                <a:sym typeface="Arial"/>
              </a:defRPr>
            </a:lvl7pPr>
            <a:lvl8pPr indent="0" lvl="7" marL="0" algn="l">
              <a:spcBef>
                <a:spcPts val="0"/>
              </a:spcBef>
              <a:buNone/>
              <a:defRPr b="1" sz="900">
                <a:solidFill>
                  <a:schemeClr val="lt2"/>
                </a:solidFill>
                <a:latin typeface="Arial"/>
                <a:ea typeface="Arial"/>
                <a:cs typeface="Arial"/>
                <a:sym typeface="Arial"/>
              </a:defRPr>
            </a:lvl8pPr>
            <a:lvl9pPr indent="0" lvl="8" marL="0" algn="l">
              <a:spcBef>
                <a:spcPts val="0"/>
              </a:spcBef>
              <a:buNone/>
              <a:defRPr b="1" sz="9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49" name="Shape 49"/>
        <p:cNvGrpSpPr/>
        <p:nvPr/>
      </p:nvGrpSpPr>
      <p:grpSpPr>
        <a:xfrm>
          <a:off x="0" y="0"/>
          <a:ext cx="0" cy="0"/>
          <a:chOff x="0" y="0"/>
          <a:chExt cx="0" cy="0"/>
        </a:xfrm>
      </p:grpSpPr>
      <p:sp>
        <p:nvSpPr>
          <p:cNvPr id="50" name="Google Shape;50;p3"/>
          <p:cNvSpPr txBox="1"/>
          <p:nvPr>
            <p:ph type="title"/>
          </p:nvPr>
        </p:nvSpPr>
        <p:spPr>
          <a:xfrm>
            <a:off x="360000" y="456986"/>
            <a:ext cx="6543826" cy="68210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5C5C5C"/>
              </a:buClr>
              <a:buSzPts val="3200"/>
              <a:buFont typeface="Arial"/>
              <a:buNone/>
              <a:defRPr b="0" i="0" sz="3200" u="none" cap="none" strike="noStrike">
                <a:solidFill>
                  <a:srgbClr val="5C5C5C"/>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3"/>
          <p:cNvSpPr txBox="1"/>
          <p:nvPr>
            <p:ph idx="1" type="body"/>
          </p:nvPr>
        </p:nvSpPr>
        <p:spPr>
          <a:xfrm>
            <a:off x="360000" y="1858409"/>
            <a:ext cx="11473200" cy="118494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4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30200" lvl="1" marL="914400" marR="0" rtl="0" algn="l">
              <a:spcBef>
                <a:spcPts val="400"/>
              </a:spcBef>
              <a:spcAft>
                <a:spcPts val="0"/>
              </a:spcAft>
              <a:buClr>
                <a:srgbClr val="3F3F3F"/>
              </a:buClr>
              <a:buSzPts val="1600"/>
              <a:buFont typeface="Arial"/>
              <a:buChar char="–"/>
              <a:defRPr b="0" i="0" sz="2000" u="none" cap="none" strike="noStrike">
                <a:solidFill>
                  <a:srgbClr val="3F3F3F"/>
                </a:solidFill>
                <a:latin typeface="Arial"/>
                <a:ea typeface="Arial"/>
                <a:cs typeface="Arial"/>
                <a:sym typeface="Arial"/>
              </a:defRPr>
            </a:lvl2pPr>
            <a:lvl3pPr indent="-342900" lvl="2" marL="1371600" marR="0" rtl="0" algn="l">
              <a:spcBef>
                <a:spcPts val="36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
  <p:cSld name="Table of content">
    <p:spTree>
      <p:nvGrpSpPr>
        <p:cNvPr id="52" name="Shape 52"/>
        <p:cNvGrpSpPr/>
        <p:nvPr/>
      </p:nvGrpSpPr>
      <p:grpSpPr>
        <a:xfrm>
          <a:off x="0" y="0"/>
          <a:ext cx="0" cy="0"/>
          <a:chOff x="0" y="0"/>
          <a:chExt cx="0" cy="0"/>
        </a:xfrm>
      </p:grpSpPr>
      <p:sp>
        <p:nvSpPr>
          <p:cNvPr id="53" name="Google Shape;53;p4"/>
          <p:cNvSpPr txBox="1"/>
          <p:nvPr>
            <p:ph type="title"/>
          </p:nvPr>
        </p:nvSpPr>
        <p:spPr>
          <a:xfrm>
            <a:off x="360000" y="761684"/>
            <a:ext cx="6543826" cy="377402"/>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4"/>
          <p:cNvSpPr txBox="1"/>
          <p:nvPr>
            <p:ph idx="1" type="body"/>
          </p:nvPr>
        </p:nvSpPr>
        <p:spPr>
          <a:xfrm>
            <a:off x="1487488" y="1858409"/>
            <a:ext cx="7976271" cy="561692"/>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2400"/>
              </a:spcBef>
              <a:spcAft>
                <a:spcPts val="0"/>
              </a:spcAft>
              <a:buClr>
                <a:schemeClr val="dk2"/>
              </a:buClr>
              <a:buSzPts val="1440"/>
              <a:buFont typeface="Noto Sans Symbols"/>
              <a:buChar char="►"/>
              <a:defRPr b="0" i="0" sz="1800" u="none" cap="none" strike="noStrike">
                <a:solidFill>
                  <a:schemeClr val="accent2"/>
                </a:solidFill>
                <a:latin typeface="Arial"/>
                <a:ea typeface="Arial"/>
                <a:cs typeface="Arial"/>
                <a:sym typeface="Arial"/>
              </a:defRPr>
            </a:lvl1pPr>
            <a:lvl2pPr indent="-228600" lvl="1" marL="914400" marR="0" rtl="0" algn="l">
              <a:spcBef>
                <a:spcPts val="320"/>
              </a:spcBef>
              <a:spcAft>
                <a:spcPts val="0"/>
              </a:spcAft>
              <a:buClr>
                <a:schemeClr val="dk1"/>
              </a:buClr>
              <a:buSzPts val="1600"/>
              <a:buFont typeface="Arial"/>
              <a:buNone/>
              <a:defRPr b="0" i="1" sz="16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5" name="Google Shape;55;p4"/>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
          <p:cNvSpPr txBox="1"/>
          <p:nvPr>
            <p:ph idx="12" type="sldNum"/>
          </p:nvPr>
        </p:nvSpPr>
        <p:spPr>
          <a:xfrm>
            <a:off x="360000" y="6516000"/>
            <a:ext cx="206788" cy="174851"/>
          </a:xfrm>
          <a:prstGeom prst="rect">
            <a:avLst/>
          </a:prstGeom>
          <a:noFill/>
          <a:ln>
            <a:noFill/>
          </a:ln>
        </p:spPr>
        <p:txBody>
          <a:bodyPr anchorCtr="0" anchor="t" bIns="0" lIns="0" spcFirstLastPara="1" rIns="0" wrap="square" tIns="36000">
            <a:noAutofit/>
          </a:bodyPr>
          <a:lstStyle>
            <a:lvl1pPr indent="0" lvl="0" marL="0" marR="0" rtl="0" algn="l">
              <a:spcBef>
                <a:spcPts val="0"/>
              </a:spcBef>
              <a:buNone/>
              <a:defRPr b="1" sz="900">
                <a:solidFill>
                  <a:schemeClr val="lt2"/>
                </a:solidFill>
                <a:latin typeface="Arial"/>
                <a:ea typeface="Arial"/>
                <a:cs typeface="Arial"/>
                <a:sym typeface="Arial"/>
              </a:defRPr>
            </a:lvl1pPr>
            <a:lvl2pPr indent="0" lvl="1" marL="0" marR="0" rtl="0" algn="l">
              <a:spcBef>
                <a:spcPts val="0"/>
              </a:spcBef>
              <a:buNone/>
              <a:defRPr b="1" sz="900">
                <a:solidFill>
                  <a:schemeClr val="lt2"/>
                </a:solidFill>
                <a:latin typeface="Arial"/>
                <a:ea typeface="Arial"/>
                <a:cs typeface="Arial"/>
                <a:sym typeface="Arial"/>
              </a:defRPr>
            </a:lvl2pPr>
            <a:lvl3pPr indent="0" lvl="2" marL="0" marR="0" rtl="0" algn="l">
              <a:spcBef>
                <a:spcPts val="0"/>
              </a:spcBef>
              <a:buNone/>
              <a:defRPr b="1" sz="900">
                <a:solidFill>
                  <a:schemeClr val="lt2"/>
                </a:solidFill>
                <a:latin typeface="Arial"/>
                <a:ea typeface="Arial"/>
                <a:cs typeface="Arial"/>
                <a:sym typeface="Arial"/>
              </a:defRPr>
            </a:lvl3pPr>
            <a:lvl4pPr indent="0" lvl="3" marL="0" marR="0" rtl="0" algn="l">
              <a:spcBef>
                <a:spcPts val="0"/>
              </a:spcBef>
              <a:buNone/>
              <a:defRPr b="1" sz="900">
                <a:solidFill>
                  <a:schemeClr val="lt2"/>
                </a:solidFill>
                <a:latin typeface="Arial"/>
                <a:ea typeface="Arial"/>
                <a:cs typeface="Arial"/>
                <a:sym typeface="Arial"/>
              </a:defRPr>
            </a:lvl4pPr>
            <a:lvl5pPr indent="0" lvl="4" marL="0" marR="0" rtl="0" algn="l">
              <a:spcBef>
                <a:spcPts val="0"/>
              </a:spcBef>
              <a:buNone/>
              <a:defRPr b="1" sz="900">
                <a:solidFill>
                  <a:schemeClr val="lt2"/>
                </a:solidFill>
                <a:latin typeface="Arial"/>
                <a:ea typeface="Arial"/>
                <a:cs typeface="Arial"/>
                <a:sym typeface="Arial"/>
              </a:defRPr>
            </a:lvl5pPr>
            <a:lvl6pPr indent="0" lvl="5" marL="0" marR="0" rtl="0" algn="l">
              <a:spcBef>
                <a:spcPts val="0"/>
              </a:spcBef>
              <a:buNone/>
              <a:defRPr b="1" sz="900">
                <a:solidFill>
                  <a:schemeClr val="lt2"/>
                </a:solidFill>
                <a:latin typeface="Arial"/>
                <a:ea typeface="Arial"/>
                <a:cs typeface="Arial"/>
                <a:sym typeface="Arial"/>
              </a:defRPr>
            </a:lvl6pPr>
            <a:lvl7pPr indent="0" lvl="6" marL="0" marR="0" rtl="0" algn="l">
              <a:spcBef>
                <a:spcPts val="0"/>
              </a:spcBef>
              <a:buNone/>
              <a:defRPr b="1" sz="900">
                <a:solidFill>
                  <a:schemeClr val="lt2"/>
                </a:solidFill>
                <a:latin typeface="Arial"/>
                <a:ea typeface="Arial"/>
                <a:cs typeface="Arial"/>
                <a:sym typeface="Arial"/>
              </a:defRPr>
            </a:lvl7pPr>
            <a:lvl8pPr indent="0" lvl="7" marL="0" marR="0" rtl="0" algn="l">
              <a:spcBef>
                <a:spcPts val="0"/>
              </a:spcBef>
              <a:buNone/>
              <a:defRPr b="1" sz="900">
                <a:solidFill>
                  <a:schemeClr val="lt2"/>
                </a:solidFill>
                <a:latin typeface="Arial"/>
                <a:ea typeface="Arial"/>
                <a:cs typeface="Arial"/>
                <a:sym typeface="Arial"/>
              </a:defRPr>
            </a:lvl8pPr>
            <a:lvl9pPr indent="0" lvl="8" marL="0" marR="0" rtl="0" algn="l">
              <a:spcBef>
                <a:spcPts val="0"/>
              </a:spcBef>
              <a:buNone/>
              <a:defRPr b="1" sz="9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howMasterSp="0">
  <p:cSld name="end">
    <p:spTree>
      <p:nvGrpSpPr>
        <p:cNvPr id="57" name="Shape 57"/>
        <p:cNvGrpSpPr/>
        <p:nvPr/>
      </p:nvGrpSpPr>
      <p:grpSpPr>
        <a:xfrm>
          <a:off x="0" y="0"/>
          <a:ext cx="0" cy="0"/>
          <a:chOff x="0" y="0"/>
          <a:chExt cx="0" cy="0"/>
        </a:xfrm>
      </p:grpSpPr>
      <p:grpSp>
        <p:nvGrpSpPr>
          <p:cNvPr id="58" name="Google Shape;58;p5"/>
          <p:cNvGrpSpPr/>
          <p:nvPr/>
        </p:nvGrpSpPr>
        <p:grpSpPr>
          <a:xfrm>
            <a:off x="4523002" y="2367967"/>
            <a:ext cx="3145998" cy="2122066"/>
            <a:chOff x="6819181" y="3305673"/>
            <a:chExt cx="1588529" cy="1071509"/>
          </a:xfrm>
        </p:grpSpPr>
        <p:sp>
          <p:nvSpPr>
            <p:cNvPr id="59" name="Google Shape;59;p5"/>
            <p:cNvSpPr/>
            <p:nvPr/>
          </p:nvSpPr>
          <p:spPr>
            <a:xfrm>
              <a:off x="6819181" y="3725285"/>
              <a:ext cx="1545070" cy="269001"/>
            </a:xfrm>
            <a:custGeom>
              <a:rect b="b" l="l" r="r" t="t"/>
              <a:pathLst>
                <a:path extrusionOk="0" h="130" w="748">
                  <a:moveTo>
                    <a:pt x="748" y="41"/>
                  </a:moveTo>
                  <a:cubicBezTo>
                    <a:pt x="684" y="36"/>
                    <a:pt x="604" y="32"/>
                    <a:pt x="517" y="32"/>
                  </a:cubicBezTo>
                  <a:cubicBezTo>
                    <a:pt x="383" y="32"/>
                    <a:pt x="232" y="42"/>
                    <a:pt x="95" y="70"/>
                  </a:cubicBezTo>
                  <a:cubicBezTo>
                    <a:pt x="72" y="41"/>
                    <a:pt x="44" y="18"/>
                    <a:pt x="0" y="0"/>
                  </a:cubicBezTo>
                  <a:cubicBezTo>
                    <a:pt x="0" y="1"/>
                    <a:pt x="0" y="1"/>
                    <a:pt x="0" y="1"/>
                  </a:cubicBezTo>
                  <a:cubicBezTo>
                    <a:pt x="38" y="43"/>
                    <a:pt x="62" y="78"/>
                    <a:pt x="79" y="130"/>
                  </a:cubicBezTo>
                  <a:cubicBezTo>
                    <a:pt x="272" y="58"/>
                    <a:pt x="515" y="44"/>
                    <a:pt x="697" y="44"/>
                  </a:cubicBezTo>
                  <a:cubicBezTo>
                    <a:pt x="715" y="44"/>
                    <a:pt x="732" y="45"/>
                    <a:pt x="748" y="45"/>
                  </a:cubicBezTo>
                  <a:lnTo>
                    <a:pt x="748" y="41"/>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 name="Google Shape;60;p5"/>
            <p:cNvSpPr/>
            <p:nvPr/>
          </p:nvSpPr>
          <p:spPr>
            <a:xfrm>
              <a:off x="6951808" y="3305673"/>
              <a:ext cx="1453654" cy="448835"/>
            </a:xfrm>
            <a:custGeom>
              <a:rect b="b" l="l" r="r" t="t"/>
              <a:pathLst>
                <a:path extrusionOk="0" h="217" w="704">
                  <a:moveTo>
                    <a:pt x="483" y="113"/>
                  </a:moveTo>
                  <a:cubicBezTo>
                    <a:pt x="484" y="108"/>
                    <a:pt x="485" y="104"/>
                    <a:pt x="485" y="98"/>
                  </a:cubicBezTo>
                  <a:cubicBezTo>
                    <a:pt x="485" y="87"/>
                    <a:pt x="478" y="83"/>
                    <a:pt x="471" y="83"/>
                  </a:cubicBezTo>
                  <a:cubicBezTo>
                    <a:pt x="458" y="83"/>
                    <a:pt x="452" y="90"/>
                    <a:pt x="449" y="113"/>
                  </a:cubicBezTo>
                  <a:lnTo>
                    <a:pt x="483" y="113"/>
                  </a:lnTo>
                  <a:close/>
                  <a:moveTo>
                    <a:pt x="240" y="170"/>
                  </a:moveTo>
                  <a:cubicBezTo>
                    <a:pt x="236" y="173"/>
                    <a:pt x="231" y="176"/>
                    <a:pt x="224" y="176"/>
                  </a:cubicBezTo>
                  <a:cubicBezTo>
                    <a:pt x="213" y="176"/>
                    <a:pt x="211" y="166"/>
                    <a:pt x="211" y="154"/>
                  </a:cubicBezTo>
                  <a:cubicBezTo>
                    <a:pt x="211" y="140"/>
                    <a:pt x="215" y="115"/>
                    <a:pt x="219" y="106"/>
                  </a:cubicBezTo>
                  <a:cubicBezTo>
                    <a:pt x="225" y="91"/>
                    <a:pt x="233" y="86"/>
                    <a:pt x="247" y="86"/>
                  </a:cubicBezTo>
                  <a:cubicBezTo>
                    <a:pt x="248" y="86"/>
                    <a:pt x="249" y="86"/>
                    <a:pt x="250" y="87"/>
                  </a:cubicBezTo>
                  <a:lnTo>
                    <a:pt x="240" y="170"/>
                  </a:lnTo>
                  <a:close/>
                  <a:moveTo>
                    <a:pt x="643" y="136"/>
                  </a:moveTo>
                  <a:cubicBezTo>
                    <a:pt x="638" y="176"/>
                    <a:pt x="632" y="185"/>
                    <a:pt x="621" y="185"/>
                  </a:cubicBezTo>
                  <a:cubicBezTo>
                    <a:pt x="610" y="185"/>
                    <a:pt x="606" y="177"/>
                    <a:pt x="606" y="160"/>
                  </a:cubicBezTo>
                  <a:cubicBezTo>
                    <a:pt x="606" y="153"/>
                    <a:pt x="607" y="143"/>
                    <a:pt x="608" y="132"/>
                  </a:cubicBezTo>
                  <a:cubicBezTo>
                    <a:pt x="612" y="92"/>
                    <a:pt x="618" y="83"/>
                    <a:pt x="630" y="83"/>
                  </a:cubicBezTo>
                  <a:cubicBezTo>
                    <a:pt x="641" y="83"/>
                    <a:pt x="645" y="91"/>
                    <a:pt x="645" y="108"/>
                  </a:cubicBezTo>
                  <a:cubicBezTo>
                    <a:pt x="645" y="115"/>
                    <a:pt x="644" y="125"/>
                    <a:pt x="643" y="136"/>
                  </a:cubicBezTo>
                  <a:moveTo>
                    <a:pt x="367" y="212"/>
                  </a:moveTo>
                  <a:cubicBezTo>
                    <a:pt x="309" y="212"/>
                    <a:pt x="309" y="212"/>
                    <a:pt x="309" y="212"/>
                  </a:cubicBezTo>
                  <a:cubicBezTo>
                    <a:pt x="335" y="0"/>
                    <a:pt x="335" y="0"/>
                    <a:pt x="335" y="0"/>
                  </a:cubicBezTo>
                  <a:cubicBezTo>
                    <a:pt x="393" y="0"/>
                    <a:pt x="393" y="0"/>
                    <a:pt x="393" y="0"/>
                  </a:cubicBezTo>
                  <a:lnTo>
                    <a:pt x="367" y="212"/>
                  </a:lnTo>
                  <a:close/>
                  <a:moveTo>
                    <a:pt x="484" y="175"/>
                  </a:moveTo>
                  <a:cubicBezTo>
                    <a:pt x="496" y="175"/>
                    <a:pt x="511" y="173"/>
                    <a:pt x="524" y="169"/>
                  </a:cubicBezTo>
                  <a:cubicBezTo>
                    <a:pt x="517" y="208"/>
                    <a:pt x="517" y="208"/>
                    <a:pt x="517" y="208"/>
                  </a:cubicBezTo>
                  <a:cubicBezTo>
                    <a:pt x="502" y="212"/>
                    <a:pt x="481" y="214"/>
                    <a:pt x="463" y="214"/>
                  </a:cubicBezTo>
                  <a:cubicBezTo>
                    <a:pt x="405" y="214"/>
                    <a:pt x="389" y="188"/>
                    <a:pt x="389" y="155"/>
                  </a:cubicBezTo>
                  <a:cubicBezTo>
                    <a:pt x="389" y="70"/>
                    <a:pt x="425" y="51"/>
                    <a:pt x="475" y="51"/>
                  </a:cubicBezTo>
                  <a:cubicBezTo>
                    <a:pt x="515" y="51"/>
                    <a:pt x="539" y="70"/>
                    <a:pt x="539" y="106"/>
                  </a:cubicBezTo>
                  <a:cubicBezTo>
                    <a:pt x="539" y="122"/>
                    <a:pt x="536" y="137"/>
                    <a:pt x="534" y="147"/>
                  </a:cubicBezTo>
                  <a:cubicBezTo>
                    <a:pt x="447" y="147"/>
                    <a:pt x="447" y="147"/>
                    <a:pt x="447" y="147"/>
                  </a:cubicBezTo>
                  <a:cubicBezTo>
                    <a:pt x="447" y="165"/>
                    <a:pt x="453" y="175"/>
                    <a:pt x="484" y="175"/>
                  </a:cubicBezTo>
                  <a:moveTo>
                    <a:pt x="257" y="52"/>
                  </a:moveTo>
                  <a:cubicBezTo>
                    <a:pt x="217" y="52"/>
                    <a:pt x="195" y="60"/>
                    <a:pt x="177" y="79"/>
                  </a:cubicBezTo>
                  <a:cubicBezTo>
                    <a:pt x="160" y="96"/>
                    <a:pt x="151" y="128"/>
                    <a:pt x="151" y="161"/>
                  </a:cubicBezTo>
                  <a:cubicBezTo>
                    <a:pt x="151" y="191"/>
                    <a:pt x="159" y="215"/>
                    <a:pt x="195" y="215"/>
                  </a:cubicBezTo>
                  <a:cubicBezTo>
                    <a:pt x="211" y="215"/>
                    <a:pt x="225" y="208"/>
                    <a:pt x="239" y="201"/>
                  </a:cubicBezTo>
                  <a:cubicBezTo>
                    <a:pt x="239" y="201"/>
                    <a:pt x="239" y="201"/>
                    <a:pt x="239" y="201"/>
                  </a:cubicBezTo>
                  <a:cubicBezTo>
                    <a:pt x="238" y="212"/>
                    <a:pt x="238" y="212"/>
                    <a:pt x="238" y="212"/>
                  </a:cubicBezTo>
                  <a:cubicBezTo>
                    <a:pt x="293" y="212"/>
                    <a:pt x="293" y="212"/>
                    <a:pt x="293" y="212"/>
                  </a:cubicBezTo>
                  <a:cubicBezTo>
                    <a:pt x="312" y="53"/>
                    <a:pt x="312" y="53"/>
                    <a:pt x="312" y="53"/>
                  </a:cubicBezTo>
                  <a:cubicBezTo>
                    <a:pt x="296" y="52"/>
                    <a:pt x="278" y="52"/>
                    <a:pt x="257" y="52"/>
                  </a:cubicBezTo>
                  <a:moveTo>
                    <a:pt x="704" y="108"/>
                  </a:moveTo>
                  <a:cubicBezTo>
                    <a:pt x="704" y="67"/>
                    <a:pt x="678" y="51"/>
                    <a:pt x="633" y="51"/>
                  </a:cubicBezTo>
                  <a:cubicBezTo>
                    <a:pt x="579" y="51"/>
                    <a:pt x="546" y="75"/>
                    <a:pt x="546" y="159"/>
                  </a:cubicBezTo>
                  <a:cubicBezTo>
                    <a:pt x="546" y="201"/>
                    <a:pt x="573" y="217"/>
                    <a:pt x="618" y="217"/>
                  </a:cubicBezTo>
                  <a:cubicBezTo>
                    <a:pt x="672" y="217"/>
                    <a:pt x="704" y="193"/>
                    <a:pt x="704" y="108"/>
                  </a:cubicBezTo>
                  <a:moveTo>
                    <a:pt x="131" y="0"/>
                  </a:moveTo>
                  <a:cubicBezTo>
                    <a:pt x="118" y="49"/>
                    <a:pt x="100" y="99"/>
                    <a:pt x="76" y="149"/>
                  </a:cubicBezTo>
                  <a:cubicBezTo>
                    <a:pt x="76" y="149"/>
                    <a:pt x="76" y="149"/>
                    <a:pt x="76" y="149"/>
                  </a:cubicBezTo>
                  <a:cubicBezTo>
                    <a:pt x="70" y="109"/>
                    <a:pt x="67" y="50"/>
                    <a:pt x="67" y="0"/>
                  </a:cubicBezTo>
                  <a:cubicBezTo>
                    <a:pt x="0" y="0"/>
                    <a:pt x="0" y="0"/>
                    <a:pt x="0" y="0"/>
                  </a:cubicBezTo>
                  <a:cubicBezTo>
                    <a:pt x="2" y="79"/>
                    <a:pt x="16" y="150"/>
                    <a:pt x="31" y="212"/>
                  </a:cubicBezTo>
                  <a:cubicBezTo>
                    <a:pt x="96" y="212"/>
                    <a:pt x="96" y="212"/>
                    <a:pt x="96" y="212"/>
                  </a:cubicBezTo>
                  <a:cubicBezTo>
                    <a:pt x="132" y="147"/>
                    <a:pt x="166" y="76"/>
                    <a:pt x="193" y="0"/>
                  </a:cubicBezTo>
                  <a:lnTo>
                    <a:pt x="131" y="0"/>
                  </a:lnTo>
                  <a:close/>
                </a:path>
              </a:pathLst>
            </a:custGeom>
            <a:solidFill>
              <a:srgbClr val="82E6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 name="Google Shape;61;p5"/>
            <p:cNvSpPr/>
            <p:nvPr/>
          </p:nvSpPr>
          <p:spPr>
            <a:xfrm>
              <a:off x="6957803" y="4105933"/>
              <a:ext cx="59945" cy="113895"/>
            </a:xfrm>
            <a:custGeom>
              <a:rect b="b" l="l" r="r" t="t"/>
              <a:pathLst>
                <a:path extrusionOk="0" h="55" w="29">
                  <a:moveTo>
                    <a:pt x="12" y="55"/>
                  </a:moveTo>
                  <a:cubicBezTo>
                    <a:pt x="6" y="55"/>
                    <a:pt x="3" y="54"/>
                    <a:pt x="0" y="52"/>
                  </a:cubicBezTo>
                  <a:cubicBezTo>
                    <a:pt x="2" y="47"/>
                    <a:pt x="2" y="47"/>
                    <a:pt x="2" y="47"/>
                  </a:cubicBezTo>
                  <a:cubicBezTo>
                    <a:pt x="4" y="48"/>
                    <a:pt x="7" y="49"/>
                    <a:pt x="11" y="49"/>
                  </a:cubicBezTo>
                  <a:cubicBezTo>
                    <a:pt x="17" y="49"/>
                    <a:pt x="21" y="45"/>
                    <a:pt x="21" y="39"/>
                  </a:cubicBezTo>
                  <a:cubicBezTo>
                    <a:pt x="21" y="34"/>
                    <a:pt x="19" y="32"/>
                    <a:pt x="12" y="29"/>
                  </a:cubicBezTo>
                  <a:cubicBezTo>
                    <a:pt x="3" y="25"/>
                    <a:pt x="0" y="20"/>
                    <a:pt x="0" y="15"/>
                  </a:cubicBezTo>
                  <a:cubicBezTo>
                    <a:pt x="0" y="6"/>
                    <a:pt x="6" y="0"/>
                    <a:pt x="16" y="0"/>
                  </a:cubicBezTo>
                  <a:cubicBezTo>
                    <a:pt x="21" y="0"/>
                    <a:pt x="24" y="1"/>
                    <a:pt x="27" y="2"/>
                  </a:cubicBezTo>
                  <a:cubicBezTo>
                    <a:pt x="25" y="7"/>
                    <a:pt x="25" y="7"/>
                    <a:pt x="25" y="7"/>
                  </a:cubicBezTo>
                  <a:cubicBezTo>
                    <a:pt x="23" y="6"/>
                    <a:pt x="20" y="4"/>
                    <a:pt x="16" y="4"/>
                  </a:cubicBezTo>
                  <a:cubicBezTo>
                    <a:pt x="11" y="4"/>
                    <a:pt x="7" y="8"/>
                    <a:pt x="7" y="14"/>
                  </a:cubicBezTo>
                  <a:cubicBezTo>
                    <a:pt x="7" y="19"/>
                    <a:pt x="12" y="22"/>
                    <a:pt x="16" y="24"/>
                  </a:cubicBezTo>
                  <a:cubicBezTo>
                    <a:pt x="27" y="28"/>
                    <a:pt x="29" y="34"/>
                    <a:pt x="29" y="39"/>
                  </a:cubicBezTo>
                  <a:cubicBezTo>
                    <a:pt x="29" y="48"/>
                    <a:pt x="22" y="55"/>
                    <a:pt x="12"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 name="Google Shape;62;p5"/>
            <p:cNvSpPr/>
            <p:nvPr/>
          </p:nvSpPr>
          <p:spPr>
            <a:xfrm>
              <a:off x="7042474" y="4105933"/>
              <a:ext cx="109399" cy="111647"/>
            </a:xfrm>
            <a:custGeom>
              <a:rect b="b" l="l" r="r" t="t"/>
              <a:pathLst>
                <a:path extrusionOk="0" h="54" w="53">
                  <a:moveTo>
                    <a:pt x="46" y="54"/>
                  </a:moveTo>
                  <a:cubicBezTo>
                    <a:pt x="46" y="53"/>
                    <a:pt x="42" y="14"/>
                    <a:pt x="42" y="14"/>
                  </a:cubicBezTo>
                  <a:cubicBezTo>
                    <a:pt x="41" y="10"/>
                    <a:pt x="41" y="7"/>
                    <a:pt x="41" y="7"/>
                  </a:cubicBezTo>
                  <a:cubicBezTo>
                    <a:pt x="41" y="7"/>
                    <a:pt x="41" y="7"/>
                    <a:pt x="41" y="7"/>
                  </a:cubicBezTo>
                  <a:cubicBezTo>
                    <a:pt x="41" y="7"/>
                    <a:pt x="41" y="10"/>
                    <a:pt x="40" y="14"/>
                  </a:cubicBezTo>
                  <a:cubicBezTo>
                    <a:pt x="40" y="14"/>
                    <a:pt x="29" y="53"/>
                    <a:pt x="28" y="54"/>
                  </a:cubicBezTo>
                  <a:cubicBezTo>
                    <a:pt x="24" y="54"/>
                    <a:pt x="24" y="54"/>
                    <a:pt x="24" y="54"/>
                  </a:cubicBezTo>
                  <a:cubicBezTo>
                    <a:pt x="23" y="53"/>
                    <a:pt x="12" y="14"/>
                    <a:pt x="12" y="14"/>
                  </a:cubicBezTo>
                  <a:cubicBezTo>
                    <a:pt x="11" y="11"/>
                    <a:pt x="11" y="7"/>
                    <a:pt x="11" y="7"/>
                  </a:cubicBezTo>
                  <a:cubicBezTo>
                    <a:pt x="11" y="7"/>
                    <a:pt x="11" y="7"/>
                    <a:pt x="11" y="7"/>
                  </a:cubicBezTo>
                  <a:cubicBezTo>
                    <a:pt x="11" y="7"/>
                    <a:pt x="11" y="11"/>
                    <a:pt x="10" y="14"/>
                  </a:cubicBezTo>
                  <a:cubicBezTo>
                    <a:pt x="10" y="14"/>
                    <a:pt x="6" y="53"/>
                    <a:pt x="6" y="54"/>
                  </a:cubicBezTo>
                  <a:cubicBezTo>
                    <a:pt x="0" y="54"/>
                    <a:pt x="0" y="54"/>
                    <a:pt x="0" y="54"/>
                  </a:cubicBezTo>
                  <a:cubicBezTo>
                    <a:pt x="6" y="0"/>
                    <a:pt x="6" y="0"/>
                    <a:pt x="6" y="0"/>
                  </a:cubicBezTo>
                  <a:cubicBezTo>
                    <a:pt x="14" y="0"/>
                    <a:pt x="14" y="0"/>
                    <a:pt x="14" y="0"/>
                  </a:cubicBezTo>
                  <a:cubicBezTo>
                    <a:pt x="25" y="39"/>
                    <a:pt x="25" y="39"/>
                    <a:pt x="25" y="39"/>
                  </a:cubicBezTo>
                  <a:cubicBezTo>
                    <a:pt x="26" y="43"/>
                    <a:pt x="26" y="45"/>
                    <a:pt x="26" y="45"/>
                  </a:cubicBezTo>
                  <a:cubicBezTo>
                    <a:pt x="26" y="45"/>
                    <a:pt x="26" y="45"/>
                    <a:pt x="26" y="45"/>
                  </a:cubicBezTo>
                  <a:cubicBezTo>
                    <a:pt x="26" y="45"/>
                    <a:pt x="27" y="43"/>
                    <a:pt x="28" y="39"/>
                  </a:cubicBezTo>
                  <a:cubicBezTo>
                    <a:pt x="39" y="0"/>
                    <a:pt x="39" y="0"/>
                    <a:pt x="39" y="0"/>
                  </a:cubicBezTo>
                  <a:cubicBezTo>
                    <a:pt x="46" y="0"/>
                    <a:pt x="46" y="0"/>
                    <a:pt x="46" y="0"/>
                  </a:cubicBezTo>
                  <a:cubicBezTo>
                    <a:pt x="53" y="54"/>
                    <a:pt x="53" y="54"/>
                    <a:pt x="53" y="54"/>
                  </a:cubicBezTo>
                  <a:lnTo>
                    <a:pt x="46" y="5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5"/>
            <p:cNvSpPr/>
            <p:nvPr/>
          </p:nvSpPr>
          <p:spPr>
            <a:xfrm>
              <a:off x="7170606" y="4105933"/>
              <a:ext cx="88418" cy="111647"/>
            </a:xfrm>
            <a:custGeom>
              <a:rect b="b" l="l" r="r" t="t"/>
              <a:pathLst>
                <a:path extrusionOk="0" h="54" w="43">
                  <a:moveTo>
                    <a:pt x="35" y="54"/>
                  </a:moveTo>
                  <a:cubicBezTo>
                    <a:pt x="30" y="38"/>
                    <a:pt x="30" y="38"/>
                    <a:pt x="30" y="38"/>
                  </a:cubicBezTo>
                  <a:cubicBezTo>
                    <a:pt x="12" y="38"/>
                    <a:pt x="12" y="38"/>
                    <a:pt x="12" y="38"/>
                  </a:cubicBezTo>
                  <a:cubicBezTo>
                    <a:pt x="7" y="54"/>
                    <a:pt x="7" y="54"/>
                    <a:pt x="7" y="54"/>
                  </a:cubicBezTo>
                  <a:cubicBezTo>
                    <a:pt x="0" y="54"/>
                    <a:pt x="0" y="54"/>
                    <a:pt x="0" y="54"/>
                  </a:cubicBezTo>
                  <a:cubicBezTo>
                    <a:pt x="18" y="0"/>
                    <a:pt x="18" y="0"/>
                    <a:pt x="18" y="0"/>
                  </a:cubicBezTo>
                  <a:cubicBezTo>
                    <a:pt x="25" y="0"/>
                    <a:pt x="25" y="0"/>
                    <a:pt x="25" y="0"/>
                  </a:cubicBezTo>
                  <a:cubicBezTo>
                    <a:pt x="43" y="54"/>
                    <a:pt x="43" y="54"/>
                    <a:pt x="43" y="54"/>
                  </a:cubicBezTo>
                  <a:lnTo>
                    <a:pt x="35" y="54"/>
                  </a:lnTo>
                  <a:close/>
                  <a:moveTo>
                    <a:pt x="23" y="13"/>
                  </a:moveTo>
                  <a:cubicBezTo>
                    <a:pt x="22" y="9"/>
                    <a:pt x="21" y="7"/>
                    <a:pt x="21" y="7"/>
                  </a:cubicBezTo>
                  <a:cubicBezTo>
                    <a:pt x="21" y="7"/>
                    <a:pt x="21" y="7"/>
                    <a:pt x="21" y="7"/>
                  </a:cubicBezTo>
                  <a:cubicBezTo>
                    <a:pt x="21" y="7"/>
                    <a:pt x="21" y="9"/>
                    <a:pt x="20" y="13"/>
                  </a:cubicBezTo>
                  <a:cubicBezTo>
                    <a:pt x="13" y="34"/>
                    <a:pt x="13" y="34"/>
                    <a:pt x="13" y="34"/>
                  </a:cubicBezTo>
                  <a:cubicBezTo>
                    <a:pt x="29" y="34"/>
                    <a:pt x="29" y="34"/>
                    <a:pt x="29" y="34"/>
                  </a:cubicBezTo>
                  <a:lnTo>
                    <a:pt x="23" y="13"/>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5"/>
            <p:cNvSpPr/>
            <p:nvPr/>
          </p:nvSpPr>
          <p:spPr>
            <a:xfrm>
              <a:off x="7282252" y="4105933"/>
              <a:ext cx="68187" cy="111647"/>
            </a:xfrm>
            <a:custGeom>
              <a:rect b="b" l="l" r="r" t="t"/>
              <a:pathLst>
                <a:path extrusionOk="0" h="54" w="33">
                  <a:moveTo>
                    <a:pt x="25" y="54"/>
                  </a:moveTo>
                  <a:cubicBezTo>
                    <a:pt x="8" y="29"/>
                    <a:pt x="8" y="29"/>
                    <a:pt x="8" y="29"/>
                  </a:cubicBezTo>
                  <a:cubicBezTo>
                    <a:pt x="7" y="29"/>
                    <a:pt x="7" y="29"/>
                    <a:pt x="7" y="29"/>
                  </a:cubicBezTo>
                  <a:cubicBezTo>
                    <a:pt x="7" y="54"/>
                    <a:pt x="7" y="54"/>
                    <a:pt x="7" y="54"/>
                  </a:cubicBezTo>
                  <a:cubicBezTo>
                    <a:pt x="0" y="54"/>
                    <a:pt x="0" y="54"/>
                    <a:pt x="0" y="54"/>
                  </a:cubicBezTo>
                  <a:cubicBezTo>
                    <a:pt x="0" y="2"/>
                    <a:pt x="0" y="2"/>
                    <a:pt x="0" y="2"/>
                  </a:cubicBezTo>
                  <a:cubicBezTo>
                    <a:pt x="3" y="1"/>
                    <a:pt x="8" y="0"/>
                    <a:pt x="14" y="0"/>
                  </a:cubicBezTo>
                  <a:cubicBezTo>
                    <a:pt x="26" y="0"/>
                    <a:pt x="32" y="5"/>
                    <a:pt x="32" y="15"/>
                  </a:cubicBezTo>
                  <a:cubicBezTo>
                    <a:pt x="32" y="25"/>
                    <a:pt x="26" y="30"/>
                    <a:pt x="16" y="30"/>
                  </a:cubicBezTo>
                  <a:cubicBezTo>
                    <a:pt x="16" y="30"/>
                    <a:pt x="16" y="30"/>
                    <a:pt x="16" y="30"/>
                  </a:cubicBezTo>
                  <a:cubicBezTo>
                    <a:pt x="33" y="54"/>
                    <a:pt x="33" y="54"/>
                    <a:pt x="33" y="54"/>
                  </a:cubicBezTo>
                  <a:lnTo>
                    <a:pt x="25" y="54"/>
                  </a:lnTo>
                  <a:close/>
                  <a:moveTo>
                    <a:pt x="14" y="4"/>
                  </a:moveTo>
                  <a:cubicBezTo>
                    <a:pt x="11" y="4"/>
                    <a:pt x="9" y="4"/>
                    <a:pt x="7" y="5"/>
                  </a:cubicBezTo>
                  <a:cubicBezTo>
                    <a:pt x="7" y="27"/>
                    <a:pt x="7" y="27"/>
                    <a:pt x="7" y="27"/>
                  </a:cubicBezTo>
                  <a:cubicBezTo>
                    <a:pt x="8" y="28"/>
                    <a:pt x="10" y="28"/>
                    <a:pt x="12" y="28"/>
                  </a:cubicBezTo>
                  <a:cubicBezTo>
                    <a:pt x="21" y="28"/>
                    <a:pt x="25" y="23"/>
                    <a:pt x="25" y="16"/>
                  </a:cubicBezTo>
                  <a:cubicBezTo>
                    <a:pt x="25" y="8"/>
                    <a:pt x="21" y="4"/>
                    <a:pt x="14"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5"/>
            <p:cNvSpPr/>
            <p:nvPr/>
          </p:nvSpPr>
          <p:spPr>
            <a:xfrm>
              <a:off x="7368423" y="4105933"/>
              <a:ext cx="58446" cy="111647"/>
            </a:xfrm>
            <a:custGeom>
              <a:rect b="b" l="l" r="r" t="t"/>
              <a:pathLst>
                <a:path extrusionOk="0" h="149" w="78">
                  <a:moveTo>
                    <a:pt x="50" y="14"/>
                  </a:moveTo>
                  <a:lnTo>
                    <a:pt x="50" y="149"/>
                  </a:lnTo>
                  <a:lnTo>
                    <a:pt x="31" y="149"/>
                  </a:lnTo>
                  <a:lnTo>
                    <a:pt x="31" y="14"/>
                  </a:lnTo>
                  <a:lnTo>
                    <a:pt x="0" y="14"/>
                  </a:lnTo>
                  <a:lnTo>
                    <a:pt x="0" y="0"/>
                  </a:lnTo>
                  <a:lnTo>
                    <a:pt x="78" y="0"/>
                  </a:lnTo>
                  <a:lnTo>
                    <a:pt x="78" y="14"/>
                  </a:lnTo>
                  <a:lnTo>
                    <a:pt x="50" y="1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5"/>
            <p:cNvSpPr/>
            <p:nvPr/>
          </p:nvSpPr>
          <p:spPr>
            <a:xfrm>
              <a:off x="7496554" y="4105933"/>
              <a:ext cx="59945" cy="111647"/>
            </a:xfrm>
            <a:custGeom>
              <a:rect b="b" l="l" r="r" t="t"/>
              <a:pathLst>
                <a:path extrusionOk="0" h="149" w="80">
                  <a:moveTo>
                    <a:pt x="50" y="14"/>
                  </a:moveTo>
                  <a:lnTo>
                    <a:pt x="50" y="149"/>
                  </a:lnTo>
                  <a:lnTo>
                    <a:pt x="31" y="149"/>
                  </a:lnTo>
                  <a:lnTo>
                    <a:pt x="31" y="14"/>
                  </a:lnTo>
                  <a:lnTo>
                    <a:pt x="0" y="14"/>
                  </a:lnTo>
                  <a:lnTo>
                    <a:pt x="0" y="0"/>
                  </a:lnTo>
                  <a:lnTo>
                    <a:pt x="80" y="0"/>
                  </a:lnTo>
                  <a:lnTo>
                    <a:pt x="80" y="14"/>
                  </a:lnTo>
                  <a:lnTo>
                    <a:pt x="50" y="1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 name="Google Shape;67;p5"/>
            <p:cNvSpPr/>
            <p:nvPr/>
          </p:nvSpPr>
          <p:spPr>
            <a:xfrm>
              <a:off x="7581226" y="4105933"/>
              <a:ext cx="51702" cy="111647"/>
            </a:xfrm>
            <a:custGeom>
              <a:rect b="b" l="l" r="r" t="t"/>
              <a:pathLst>
                <a:path extrusionOk="0" h="149" w="69">
                  <a:moveTo>
                    <a:pt x="0" y="149"/>
                  </a:moveTo>
                  <a:lnTo>
                    <a:pt x="0" y="0"/>
                  </a:lnTo>
                  <a:lnTo>
                    <a:pt x="69" y="0"/>
                  </a:lnTo>
                  <a:lnTo>
                    <a:pt x="69" y="14"/>
                  </a:lnTo>
                  <a:lnTo>
                    <a:pt x="20" y="14"/>
                  </a:lnTo>
                  <a:lnTo>
                    <a:pt x="20" y="66"/>
                  </a:lnTo>
                  <a:lnTo>
                    <a:pt x="64" y="66"/>
                  </a:lnTo>
                  <a:lnTo>
                    <a:pt x="64" y="80"/>
                  </a:lnTo>
                  <a:lnTo>
                    <a:pt x="20" y="80"/>
                  </a:lnTo>
                  <a:lnTo>
                    <a:pt x="20" y="135"/>
                  </a:lnTo>
                  <a:lnTo>
                    <a:pt x="69" y="135"/>
                  </a:lnTo>
                  <a:lnTo>
                    <a:pt x="69" y="149"/>
                  </a:lnTo>
                  <a:lnTo>
                    <a:pt x="0" y="149"/>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5"/>
            <p:cNvSpPr/>
            <p:nvPr/>
          </p:nvSpPr>
          <p:spPr>
            <a:xfrm>
              <a:off x="7656156" y="4105933"/>
              <a:ext cx="63691" cy="113895"/>
            </a:xfrm>
            <a:custGeom>
              <a:rect b="b" l="l" r="r" t="t"/>
              <a:pathLst>
                <a:path extrusionOk="0" h="55" w="31">
                  <a:moveTo>
                    <a:pt x="20" y="55"/>
                  </a:moveTo>
                  <a:cubicBezTo>
                    <a:pt x="7" y="55"/>
                    <a:pt x="0" y="42"/>
                    <a:pt x="0" y="27"/>
                  </a:cubicBezTo>
                  <a:cubicBezTo>
                    <a:pt x="0" y="12"/>
                    <a:pt x="7" y="0"/>
                    <a:pt x="20" y="0"/>
                  </a:cubicBezTo>
                  <a:cubicBezTo>
                    <a:pt x="25" y="0"/>
                    <a:pt x="28" y="1"/>
                    <a:pt x="30" y="3"/>
                  </a:cubicBezTo>
                  <a:cubicBezTo>
                    <a:pt x="29" y="7"/>
                    <a:pt x="29" y="7"/>
                    <a:pt x="29" y="7"/>
                  </a:cubicBezTo>
                  <a:cubicBezTo>
                    <a:pt x="27" y="6"/>
                    <a:pt x="25" y="5"/>
                    <a:pt x="21" y="5"/>
                  </a:cubicBezTo>
                  <a:cubicBezTo>
                    <a:pt x="11" y="5"/>
                    <a:pt x="7" y="16"/>
                    <a:pt x="7" y="27"/>
                  </a:cubicBezTo>
                  <a:cubicBezTo>
                    <a:pt x="7" y="39"/>
                    <a:pt x="11" y="49"/>
                    <a:pt x="21" y="49"/>
                  </a:cubicBezTo>
                  <a:cubicBezTo>
                    <a:pt x="24" y="49"/>
                    <a:pt x="27" y="49"/>
                    <a:pt x="29" y="47"/>
                  </a:cubicBezTo>
                  <a:cubicBezTo>
                    <a:pt x="31" y="52"/>
                    <a:pt x="31" y="52"/>
                    <a:pt x="31" y="52"/>
                  </a:cubicBezTo>
                  <a:cubicBezTo>
                    <a:pt x="28" y="54"/>
                    <a:pt x="24" y="55"/>
                    <a:pt x="20"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 name="Google Shape;69;p5"/>
            <p:cNvSpPr/>
            <p:nvPr/>
          </p:nvSpPr>
          <p:spPr>
            <a:xfrm>
              <a:off x="7744574" y="4105933"/>
              <a:ext cx="70435" cy="111647"/>
            </a:xfrm>
            <a:custGeom>
              <a:rect b="b" l="l" r="r" t="t"/>
              <a:pathLst>
                <a:path extrusionOk="0" h="149" w="94">
                  <a:moveTo>
                    <a:pt x="75" y="149"/>
                  </a:moveTo>
                  <a:lnTo>
                    <a:pt x="75" y="80"/>
                  </a:lnTo>
                  <a:lnTo>
                    <a:pt x="19" y="80"/>
                  </a:lnTo>
                  <a:lnTo>
                    <a:pt x="19" y="149"/>
                  </a:lnTo>
                  <a:lnTo>
                    <a:pt x="0" y="149"/>
                  </a:lnTo>
                  <a:lnTo>
                    <a:pt x="0" y="0"/>
                  </a:lnTo>
                  <a:lnTo>
                    <a:pt x="19" y="0"/>
                  </a:lnTo>
                  <a:lnTo>
                    <a:pt x="19" y="66"/>
                  </a:lnTo>
                  <a:lnTo>
                    <a:pt x="75" y="66"/>
                  </a:lnTo>
                  <a:lnTo>
                    <a:pt x="75" y="0"/>
                  </a:lnTo>
                  <a:lnTo>
                    <a:pt x="94" y="0"/>
                  </a:lnTo>
                  <a:lnTo>
                    <a:pt x="94" y="149"/>
                  </a:lnTo>
                  <a:lnTo>
                    <a:pt x="75" y="149"/>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 name="Google Shape;70;p5"/>
            <p:cNvSpPr/>
            <p:nvPr/>
          </p:nvSpPr>
          <p:spPr>
            <a:xfrm>
              <a:off x="7847979" y="4105933"/>
              <a:ext cx="80176" cy="111647"/>
            </a:xfrm>
            <a:custGeom>
              <a:rect b="b" l="l" r="r" t="t"/>
              <a:pathLst>
                <a:path extrusionOk="0" h="54" w="39">
                  <a:moveTo>
                    <a:pt x="33" y="54"/>
                  </a:moveTo>
                  <a:cubicBezTo>
                    <a:pt x="10" y="15"/>
                    <a:pt x="10" y="15"/>
                    <a:pt x="10" y="15"/>
                  </a:cubicBezTo>
                  <a:cubicBezTo>
                    <a:pt x="8" y="11"/>
                    <a:pt x="6" y="8"/>
                    <a:pt x="6" y="8"/>
                  </a:cubicBezTo>
                  <a:cubicBezTo>
                    <a:pt x="6" y="8"/>
                    <a:pt x="6" y="8"/>
                    <a:pt x="6" y="8"/>
                  </a:cubicBezTo>
                  <a:cubicBezTo>
                    <a:pt x="6" y="8"/>
                    <a:pt x="6" y="12"/>
                    <a:pt x="6" y="15"/>
                  </a:cubicBezTo>
                  <a:cubicBezTo>
                    <a:pt x="6" y="54"/>
                    <a:pt x="6" y="54"/>
                    <a:pt x="6" y="54"/>
                  </a:cubicBezTo>
                  <a:cubicBezTo>
                    <a:pt x="0" y="54"/>
                    <a:pt x="0" y="54"/>
                    <a:pt x="0" y="54"/>
                  </a:cubicBezTo>
                  <a:cubicBezTo>
                    <a:pt x="0" y="0"/>
                    <a:pt x="0" y="0"/>
                    <a:pt x="0" y="0"/>
                  </a:cubicBezTo>
                  <a:cubicBezTo>
                    <a:pt x="8" y="0"/>
                    <a:pt x="8" y="0"/>
                    <a:pt x="8" y="0"/>
                  </a:cubicBezTo>
                  <a:cubicBezTo>
                    <a:pt x="30" y="38"/>
                    <a:pt x="30" y="38"/>
                    <a:pt x="30" y="38"/>
                  </a:cubicBezTo>
                  <a:cubicBezTo>
                    <a:pt x="32" y="41"/>
                    <a:pt x="33" y="44"/>
                    <a:pt x="33" y="44"/>
                  </a:cubicBezTo>
                  <a:cubicBezTo>
                    <a:pt x="33" y="44"/>
                    <a:pt x="33" y="44"/>
                    <a:pt x="33" y="44"/>
                  </a:cubicBezTo>
                  <a:cubicBezTo>
                    <a:pt x="33" y="44"/>
                    <a:pt x="33" y="41"/>
                    <a:pt x="33" y="38"/>
                  </a:cubicBezTo>
                  <a:cubicBezTo>
                    <a:pt x="33" y="0"/>
                    <a:pt x="33" y="0"/>
                    <a:pt x="33" y="0"/>
                  </a:cubicBezTo>
                  <a:cubicBezTo>
                    <a:pt x="39" y="0"/>
                    <a:pt x="39" y="0"/>
                    <a:pt x="39" y="0"/>
                  </a:cubicBezTo>
                  <a:cubicBezTo>
                    <a:pt x="39" y="54"/>
                    <a:pt x="39" y="54"/>
                    <a:pt x="39" y="54"/>
                  </a:cubicBezTo>
                  <a:lnTo>
                    <a:pt x="33" y="5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5"/>
            <p:cNvSpPr/>
            <p:nvPr/>
          </p:nvSpPr>
          <p:spPr>
            <a:xfrm>
              <a:off x="7957377" y="4105933"/>
              <a:ext cx="80925" cy="113895"/>
            </a:xfrm>
            <a:custGeom>
              <a:rect b="b" l="l" r="r" t="t"/>
              <a:pathLst>
                <a:path extrusionOk="0" h="55" w="39">
                  <a:moveTo>
                    <a:pt x="19" y="55"/>
                  </a:moveTo>
                  <a:cubicBezTo>
                    <a:pt x="5" y="55"/>
                    <a:pt x="0" y="43"/>
                    <a:pt x="0" y="27"/>
                  </a:cubicBezTo>
                  <a:cubicBezTo>
                    <a:pt x="0" y="12"/>
                    <a:pt x="5" y="0"/>
                    <a:pt x="19" y="0"/>
                  </a:cubicBezTo>
                  <a:cubicBezTo>
                    <a:pt x="33" y="0"/>
                    <a:pt x="39" y="12"/>
                    <a:pt x="39" y="27"/>
                  </a:cubicBezTo>
                  <a:cubicBezTo>
                    <a:pt x="39" y="43"/>
                    <a:pt x="33" y="55"/>
                    <a:pt x="19" y="55"/>
                  </a:cubicBezTo>
                  <a:close/>
                  <a:moveTo>
                    <a:pt x="19" y="4"/>
                  </a:moveTo>
                  <a:cubicBezTo>
                    <a:pt x="9" y="4"/>
                    <a:pt x="7" y="16"/>
                    <a:pt x="7" y="27"/>
                  </a:cubicBezTo>
                  <a:cubicBezTo>
                    <a:pt x="7" y="38"/>
                    <a:pt x="9" y="49"/>
                    <a:pt x="19" y="49"/>
                  </a:cubicBezTo>
                  <a:cubicBezTo>
                    <a:pt x="29" y="49"/>
                    <a:pt x="31" y="38"/>
                    <a:pt x="31" y="27"/>
                  </a:cubicBezTo>
                  <a:cubicBezTo>
                    <a:pt x="31" y="16"/>
                    <a:pt x="29" y="4"/>
                    <a:pt x="19"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 name="Google Shape;72;p5"/>
            <p:cNvSpPr/>
            <p:nvPr/>
          </p:nvSpPr>
          <p:spPr>
            <a:xfrm>
              <a:off x="8066776" y="4105933"/>
              <a:ext cx="47956" cy="111647"/>
            </a:xfrm>
            <a:custGeom>
              <a:rect b="b" l="l" r="r" t="t"/>
              <a:pathLst>
                <a:path extrusionOk="0" h="149" w="64">
                  <a:moveTo>
                    <a:pt x="0" y="149"/>
                  </a:moveTo>
                  <a:lnTo>
                    <a:pt x="0" y="0"/>
                  </a:lnTo>
                  <a:lnTo>
                    <a:pt x="19" y="0"/>
                  </a:lnTo>
                  <a:lnTo>
                    <a:pt x="19" y="135"/>
                  </a:lnTo>
                  <a:lnTo>
                    <a:pt x="64" y="135"/>
                  </a:lnTo>
                  <a:lnTo>
                    <a:pt x="64" y="149"/>
                  </a:lnTo>
                  <a:lnTo>
                    <a:pt x="0" y="149"/>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 name="Google Shape;73;p5"/>
            <p:cNvSpPr/>
            <p:nvPr/>
          </p:nvSpPr>
          <p:spPr>
            <a:xfrm>
              <a:off x="8132715" y="4105933"/>
              <a:ext cx="78677" cy="113895"/>
            </a:xfrm>
            <a:custGeom>
              <a:rect b="b" l="l" r="r" t="t"/>
              <a:pathLst>
                <a:path extrusionOk="0" h="55" w="38">
                  <a:moveTo>
                    <a:pt x="19" y="55"/>
                  </a:moveTo>
                  <a:cubicBezTo>
                    <a:pt x="5" y="55"/>
                    <a:pt x="0" y="43"/>
                    <a:pt x="0" y="27"/>
                  </a:cubicBezTo>
                  <a:cubicBezTo>
                    <a:pt x="0" y="12"/>
                    <a:pt x="5" y="0"/>
                    <a:pt x="19" y="0"/>
                  </a:cubicBezTo>
                  <a:cubicBezTo>
                    <a:pt x="33" y="0"/>
                    <a:pt x="38" y="12"/>
                    <a:pt x="38" y="27"/>
                  </a:cubicBezTo>
                  <a:cubicBezTo>
                    <a:pt x="38" y="43"/>
                    <a:pt x="33" y="55"/>
                    <a:pt x="19" y="55"/>
                  </a:cubicBezTo>
                  <a:close/>
                  <a:moveTo>
                    <a:pt x="19" y="4"/>
                  </a:moveTo>
                  <a:cubicBezTo>
                    <a:pt x="9" y="4"/>
                    <a:pt x="7" y="16"/>
                    <a:pt x="7" y="27"/>
                  </a:cubicBezTo>
                  <a:cubicBezTo>
                    <a:pt x="7" y="38"/>
                    <a:pt x="9" y="49"/>
                    <a:pt x="19" y="49"/>
                  </a:cubicBezTo>
                  <a:cubicBezTo>
                    <a:pt x="29" y="49"/>
                    <a:pt x="31" y="38"/>
                    <a:pt x="31" y="27"/>
                  </a:cubicBezTo>
                  <a:cubicBezTo>
                    <a:pt x="31" y="16"/>
                    <a:pt x="29" y="4"/>
                    <a:pt x="19"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 name="Google Shape;74;p5"/>
            <p:cNvSpPr/>
            <p:nvPr/>
          </p:nvSpPr>
          <p:spPr>
            <a:xfrm>
              <a:off x="8238367" y="4105933"/>
              <a:ext cx="74182" cy="113895"/>
            </a:xfrm>
            <a:custGeom>
              <a:rect b="b" l="l" r="r" t="t"/>
              <a:pathLst>
                <a:path extrusionOk="0" h="55" w="36">
                  <a:moveTo>
                    <a:pt x="22" y="55"/>
                  </a:moveTo>
                  <a:cubicBezTo>
                    <a:pt x="10" y="55"/>
                    <a:pt x="0" y="46"/>
                    <a:pt x="0" y="27"/>
                  </a:cubicBezTo>
                  <a:cubicBezTo>
                    <a:pt x="0" y="9"/>
                    <a:pt x="10" y="0"/>
                    <a:pt x="22" y="0"/>
                  </a:cubicBezTo>
                  <a:cubicBezTo>
                    <a:pt x="28" y="0"/>
                    <a:pt x="32" y="1"/>
                    <a:pt x="35" y="2"/>
                  </a:cubicBezTo>
                  <a:cubicBezTo>
                    <a:pt x="33" y="7"/>
                    <a:pt x="33" y="7"/>
                    <a:pt x="33" y="7"/>
                  </a:cubicBezTo>
                  <a:cubicBezTo>
                    <a:pt x="31" y="6"/>
                    <a:pt x="28" y="5"/>
                    <a:pt x="23" y="5"/>
                  </a:cubicBezTo>
                  <a:cubicBezTo>
                    <a:pt x="13" y="5"/>
                    <a:pt x="7" y="12"/>
                    <a:pt x="7" y="27"/>
                  </a:cubicBezTo>
                  <a:cubicBezTo>
                    <a:pt x="7" y="42"/>
                    <a:pt x="14" y="50"/>
                    <a:pt x="22" y="50"/>
                  </a:cubicBezTo>
                  <a:cubicBezTo>
                    <a:pt x="26" y="50"/>
                    <a:pt x="28" y="49"/>
                    <a:pt x="29" y="49"/>
                  </a:cubicBezTo>
                  <a:cubicBezTo>
                    <a:pt x="29" y="28"/>
                    <a:pt x="29" y="28"/>
                    <a:pt x="29" y="28"/>
                  </a:cubicBezTo>
                  <a:cubicBezTo>
                    <a:pt x="20" y="28"/>
                    <a:pt x="20" y="28"/>
                    <a:pt x="20" y="28"/>
                  </a:cubicBezTo>
                  <a:cubicBezTo>
                    <a:pt x="20" y="24"/>
                    <a:pt x="20" y="24"/>
                    <a:pt x="20" y="24"/>
                  </a:cubicBezTo>
                  <a:cubicBezTo>
                    <a:pt x="36" y="24"/>
                    <a:pt x="36" y="24"/>
                    <a:pt x="36" y="24"/>
                  </a:cubicBezTo>
                  <a:cubicBezTo>
                    <a:pt x="36" y="52"/>
                    <a:pt x="36" y="52"/>
                    <a:pt x="36" y="52"/>
                  </a:cubicBezTo>
                  <a:cubicBezTo>
                    <a:pt x="33" y="54"/>
                    <a:pt x="29" y="55"/>
                    <a:pt x="22"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 name="Google Shape;75;p5"/>
            <p:cNvSpPr/>
            <p:nvPr/>
          </p:nvSpPr>
          <p:spPr>
            <a:xfrm>
              <a:off x="8331281" y="4105933"/>
              <a:ext cx="76429" cy="111647"/>
            </a:xfrm>
            <a:custGeom>
              <a:rect b="b" l="l" r="r" t="t"/>
              <a:pathLst>
                <a:path extrusionOk="0" h="149" w="102">
                  <a:moveTo>
                    <a:pt x="61" y="83"/>
                  </a:moveTo>
                  <a:lnTo>
                    <a:pt x="61" y="149"/>
                  </a:lnTo>
                  <a:lnTo>
                    <a:pt x="41" y="149"/>
                  </a:lnTo>
                  <a:lnTo>
                    <a:pt x="41" y="83"/>
                  </a:lnTo>
                  <a:lnTo>
                    <a:pt x="0" y="0"/>
                  </a:lnTo>
                  <a:lnTo>
                    <a:pt x="22" y="0"/>
                  </a:lnTo>
                  <a:lnTo>
                    <a:pt x="52" y="69"/>
                  </a:lnTo>
                  <a:lnTo>
                    <a:pt x="52" y="69"/>
                  </a:lnTo>
                  <a:lnTo>
                    <a:pt x="83" y="0"/>
                  </a:lnTo>
                  <a:lnTo>
                    <a:pt x="102" y="0"/>
                  </a:lnTo>
                  <a:lnTo>
                    <a:pt x="61" y="83"/>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 name="Google Shape;76;p5"/>
            <p:cNvSpPr/>
            <p:nvPr/>
          </p:nvSpPr>
          <p:spPr>
            <a:xfrm>
              <a:off x="6963797" y="4263287"/>
              <a:ext cx="49454" cy="111647"/>
            </a:xfrm>
            <a:custGeom>
              <a:rect b="b" l="l" r="r" t="t"/>
              <a:pathLst>
                <a:path extrusionOk="0" h="149" w="66">
                  <a:moveTo>
                    <a:pt x="19" y="14"/>
                  </a:moveTo>
                  <a:lnTo>
                    <a:pt x="19" y="66"/>
                  </a:lnTo>
                  <a:lnTo>
                    <a:pt x="64" y="66"/>
                  </a:lnTo>
                  <a:lnTo>
                    <a:pt x="64" y="80"/>
                  </a:lnTo>
                  <a:lnTo>
                    <a:pt x="19" y="80"/>
                  </a:lnTo>
                  <a:lnTo>
                    <a:pt x="19" y="149"/>
                  </a:lnTo>
                  <a:lnTo>
                    <a:pt x="0" y="149"/>
                  </a:lnTo>
                  <a:lnTo>
                    <a:pt x="0" y="0"/>
                  </a:lnTo>
                  <a:lnTo>
                    <a:pt x="66" y="0"/>
                  </a:lnTo>
                  <a:lnTo>
                    <a:pt x="66" y="14"/>
                  </a:lnTo>
                  <a:lnTo>
                    <a:pt x="19" y="1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 name="Google Shape;77;p5"/>
            <p:cNvSpPr/>
            <p:nvPr/>
          </p:nvSpPr>
          <p:spPr>
            <a:xfrm>
              <a:off x="7040226" y="4263287"/>
              <a:ext cx="78677" cy="113895"/>
            </a:xfrm>
            <a:custGeom>
              <a:rect b="b" l="l" r="r" t="t"/>
              <a:pathLst>
                <a:path extrusionOk="0" h="55" w="38">
                  <a:moveTo>
                    <a:pt x="19" y="55"/>
                  </a:moveTo>
                  <a:cubicBezTo>
                    <a:pt x="5" y="55"/>
                    <a:pt x="0" y="43"/>
                    <a:pt x="0" y="27"/>
                  </a:cubicBezTo>
                  <a:cubicBezTo>
                    <a:pt x="0" y="12"/>
                    <a:pt x="5" y="0"/>
                    <a:pt x="19" y="0"/>
                  </a:cubicBezTo>
                  <a:cubicBezTo>
                    <a:pt x="33" y="0"/>
                    <a:pt x="38" y="12"/>
                    <a:pt x="38" y="27"/>
                  </a:cubicBezTo>
                  <a:cubicBezTo>
                    <a:pt x="38" y="43"/>
                    <a:pt x="33" y="55"/>
                    <a:pt x="19" y="55"/>
                  </a:cubicBezTo>
                  <a:close/>
                  <a:moveTo>
                    <a:pt x="19" y="4"/>
                  </a:moveTo>
                  <a:cubicBezTo>
                    <a:pt x="9" y="4"/>
                    <a:pt x="7" y="16"/>
                    <a:pt x="7" y="27"/>
                  </a:cubicBezTo>
                  <a:cubicBezTo>
                    <a:pt x="7" y="38"/>
                    <a:pt x="9" y="49"/>
                    <a:pt x="19" y="49"/>
                  </a:cubicBezTo>
                  <a:cubicBezTo>
                    <a:pt x="29" y="49"/>
                    <a:pt x="31" y="38"/>
                    <a:pt x="31" y="27"/>
                  </a:cubicBezTo>
                  <a:cubicBezTo>
                    <a:pt x="31" y="16"/>
                    <a:pt x="29" y="4"/>
                    <a:pt x="19"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 name="Google Shape;78;p5"/>
            <p:cNvSpPr/>
            <p:nvPr/>
          </p:nvSpPr>
          <p:spPr>
            <a:xfrm>
              <a:off x="7154121" y="4263287"/>
              <a:ext cx="68187" cy="111647"/>
            </a:xfrm>
            <a:custGeom>
              <a:rect b="b" l="l" r="r" t="t"/>
              <a:pathLst>
                <a:path extrusionOk="0" h="54" w="33">
                  <a:moveTo>
                    <a:pt x="24" y="54"/>
                  </a:moveTo>
                  <a:cubicBezTo>
                    <a:pt x="7" y="29"/>
                    <a:pt x="7" y="29"/>
                    <a:pt x="7" y="29"/>
                  </a:cubicBezTo>
                  <a:cubicBezTo>
                    <a:pt x="7" y="29"/>
                    <a:pt x="7" y="29"/>
                    <a:pt x="7" y="29"/>
                  </a:cubicBezTo>
                  <a:cubicBezTo>
                    <a:pt x="7" y="54"/>
                    <a:pt x="7" y="54"/>
                    <a:pt x="7" y="54"/>
                  </a:cubicBezTo>
                  <a:cubicBezTo>
                    <a:pt x="0" y="54"/>
                    <a:pt x="0" y="54"/>
                    <a:pt x="0" y="54"/>
                  </a:cubicBezTo>
                  <a:cubicBezTo>
                    <a:pt x="0" y="2"/>
                    <a:pt x="0" y="2"/>
                    <a:pt x="0" y="2"/>
                  </a:cubicBezTo>
                  <a:cubicBezTo>
                    <a:pt x="2" y="1"/>
                    <a:pt x="7" y="0"/>
                    <a:pt x="13" y="0"/>
                  </a:cubicBezTo>
                  <a:cubicBezTo>
                    <a:pt x="25" y="0"/>
                    <a:pt x="31" y="5"/>
                    <a:pt x="31" y="15"/>
                  </a:cubicBezTo>
                  <a:cubicBezTo>
                    <a:pt x="31" y="25"/>
                    <a:pt x="25" y="30"/>
                    <a:pt x="15" y="30"/>
                  </a:cubicBezTo>
                  <a:cubicBezTo>
                    <a:pt x="15" y="30"/>
                    <a:pt x="15" y="30"/>
                    <a:pt x="15" y="30"/>
                  </a:cubicBezTo>
                  <a:cubicBezTo>
                    <a:pt x="33" y="54"/>
                    <a:pt x="33" y="54"/>
                    <a:pt x="33" y="54"/>
                  </a:cubicBezTo>
                  <a:lnTo>
                    <a:pt x="24" y="54"/>
                  </a:lnTo>
                  <a:close/>
                  <a:moveTo>
                    <a:pt x="13" y="4"/>
                  </a:moveTo>
                  <a:cubicBezTo>
                    <a:pt x="10" y="4"/>
                    <a:pt x="8" y="4"/>
                    <a:pt x="7" y="5"/>
                  </a:cubicBezTo>
                  <a:cubicBezTo>
                    <a:pt x="7" y="27"/>
                    <a:pt x="7" y="27"/>
                    <a:pt x="7" y="27"/>
                  </a:cubicBezTo>
                  <a:cubicBezTo>
                    <a:pt x="7" y="28"/>
                    <a:pt x="9" y="28"/>
                    <a:pt x="11" y="28"/>
                  </a:cubicBezTo>
                  <a:cubicBezTo>
                    <a:pt x="20" y="28"/>
                    <a:pt x="24" y="23"/>
                    <a:pt x="24" y="16"/>
                  </a:cubicBezTo>
                  <a:cubicBezTo>
                    <a:pt x="24" y="8"/>
                    <a:pt x="21" y="4"/>
                    <a:pt x="13"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 name="Google Shape;79;p5"/>
            <p:cNvSpPr/>
            <p:nvPr/>
          </p:nvSpPr>
          <p:spPr>
            <a:xfrm>
              <a:off x="7302484" y="4263287"/>
              <a:ext cx="59945" cy="113895"/>
            </a:xfrm>
            <a:custGeom>
              <a:rect b="b" l="l" r="r" t="t"/>
              <a:pathLst>
                <a:path extrusionOk="0" h="55" w="29">
                  <a:moveTo>
                    <a:pt x="13" y="55"/>
                  </a:moveTo>
                  <a:cubicBezTo>
                    <a:pt x="6" y="55"/>
                    <a:pt x="3" y="54"/>
                    <a:pt x="0" y="52"/>
                  </a:cubicBezTo>
                  <a:cubicBezTo>
                    <a:pt x="2" y="47"/>
                    <a:pt x="2" y="47"/>
                    <a:pt x="2" y="47"/>
                  </a:cubicBezTo>
                  <a:cubicBezTo>
                    <a:pt x="4" y="48"/>
                    <a:pt x="7" y="49"/>
                    <a:pt x="11" y="49"/>
                  </a:cubicBezTo>
                  <a:cubicBezTo>
                    <a:pt x="17" y="49"/>
                    <a:pt x="21" y="45"/>
                    <a:pt x="21" y="39"/>
                  </a:cubicBezTo>
                  <a:cubicBezTo>
                    <a:pt x="21" y="34"/>
                    <a:pt x="19" y="32"/>
                    <a:pt x="12" y="29"/>
                  </a:cubicBezTo>
                  <a:cubicBezTo>
                    <a:pt x="3" y="25"/>
                    <a:pt x="1" y="20"/>
                    <a:pt x="1" y="15"/>
                  </a:cubicBezTo>
                  <a:cubicBezTo>
                    <a:pt x="1" y="6"/>
                    <a:pt x="6" y="0"/>
                    <a:pt x="16" y="0"/>
                  </a:cubicBezTo>
                  <a:cubicBezTo>
                    <a:pt x="21" y="0"/>
                    <a:pt x="24" y="1"/>
                    <a:pt x="27" y="2"/>
                  </a:cubicBezTo>
                  <a:cubicBezTo>
                    <a:pt x="25" y="7"/>
                    <a:pt x="25" y="7"/>
                    <a:pt x="25" y="7"/>
                  </a:cubicBezTo>
                  <a:cubicBezTo>
                    <a:pt x="23" y="6"/>
                    <a:pt x="20" y="4"/>
                    <a:pt x="17" y="4"/>
                  </a:cubicBezTo>
                  <a:cubicBezTo>
                    <a:pt x="11" y="4"/>
                    <a:pt x="8" y="8"/>
                    <a:pt x="8" y="14"/>
                  </a:cubicBezTo>
                  <a:cubicBezTo>
                    <a:pt x="8" y="19"/>
                    <a:pt x="12" y="22"/>
                    <a:pt x="17" y="24"/>
                  </a:cubicBezTo>
                  <a:cubicBezTo>
                    <a:pt x="27" y="28"/>
                    <a:pt x="29" y="34"/>
                    <a:pt x="29" y="39"/>
                  </a:cubicBezTo>
                  <a:cubicBezTo>
                    <a:pt x="29" y="48"/>
                    <a:pt x="22" y="55"/>
                    <a:pt x="13"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 name="Google Shape;80;p5"/>
            <p:cNvSpPr/>
            <p:nvPr/>
          </p:nvSpPr>
          <p:spPr>
            <a:xfrm>
              <a:off x="7391651" y="4263287"/>
              <a:ext cx="109399" cy="111647"/>
            </a:xfrm>
            <a:custGeom>
              <a:rect b="b" l="l" r="r" t="t"/>
              <a:pathLst>
                <a:path extrusionOk="0" h="54" w="53">
                  <a:moveTo>
                    <a:pt x="46" y="54"/>
                  </a:moveTo>
                  <a:cubicBezTo>
                    <a:pt x="46" y="53"/>
                    <a:pt x="42" y="14"/>
                    <a:pt x="42" y="14"/>
                  </a:cubicBezTo>
                  <a:cubicBezTo>
                    <a:pt x="41" y="10"/>
                    <a:pt x="41" y="7"/>
                    <a:pt x="41" y="7"/>
                  </a:cubicBezTo>
                  <a:cubicBezTo>
                    <a:pt x="41" y="7"/>
                    <a:pt x="41" y="7"/>
                    <a:pt x="41" y="7"/>
                  </a:cubicBezTo>
                  <a:cubicBezTo>
                    <a:pt x="41" y="7"/>
                    <a:pt x="41" y="10"/>
                    <a:pt x="40" y="14"/>
                  </a:cubicBezTo>
                  <a:cubicBezTo>
                    <a:pt x="40" y="14"/>
                    <a:pt x="29" y="53"/>
                    <a:pt x="28" y="54"/>
                  </a:cubicBezTo>
                  <a:cubicBezTo>
                    <a:pt x="24" y="54"/>
                    <a:pt x="24" y="54"/>
                    <a:pt x="24" y="54"/>
                  </a:cubicBezTo>
                  <a:cubicBezTo>
                    <a:pt x="23" y="53"/>
                    <a:pt x="12" y="14"/>
                    <a:pt x="12" y="14"/>
                  </a:cubicBezTo>
                  <a:cubicBezTo>
                    <a:pt x="11" y="11"/>
                    <a:pt x="11" y="7"/>
                    <a:pt x="11" y="7"/>
                  </a:cubicBezTo>
                  <a:cubicBezTo>
                    <a:pt x="11" y="7"/>
                    <a:pt x="11" y="7"/>
                    <a:pt x="11" y="7"/>
                  </a:cubicBezTo>
                  <a:cubicBezTo>
                    <a:pt x="11" y="7"/>
                    <a:pt x="11" y="11"/>
                    <a:pt x="10" y="14"/>
                  </a:cubicBezTo>
                  <a:cubicBezTo>
                    <a:pt x="10" y="14"/>
                    <a:pt x="6" y="53"/>
                    <a:pt x="6" y="54"/>
                  </a:cubicBezTo>
                  <a:cubicBezTo>
                    <a:pt x="0" y="54"/>
                    <a:pt x="0" y="54"/>
                    <a:pt x="0" y="54"/>
                  </a:cubicBezTo>
                  <a:cubicBezTo>
                    <a:pt x="6" y="0"/>
                    <a:pt x="6" y="0"/>
                    <a:pt x="6" y="0"/>
                  </a:cubicBezTo>
                  <a:cubicBezTo>
                    <a:pt x="14" y="0"/>
                    <a:pt x="14" y="0"/>
                    <a:pt x="14" y="0"/>
                  </a:cubicBezTo>
                  <a:cubicBezTo>
                    <a:pt x="25" y="39"/>
                    <a:pt x="25" y="39"/>
                    <a:pt x="25" y="39"/>
                  </a:cubicBezTo>
                  <a:cubicBezTo>
                    <a:pt x="26" y="43"/>
                    <a:pt x="26" y="45"/>
                    <a:pt x="26" y="45"/>
                  </a:cubicBezTo>
                  <a:cubicBezTo>
                    <a:pt x="26" y="45"/>
                    <a:pt x="26" y="45"/>
                    <a:pt x="26" y="45"/>
                  </a:cubicBezTo>
                  <a:cubicBezTo>
                    <a:pt x="26" y="45"/>
                    <a:pt x="27" y="43"/>
                    <a:pt x="28" y="39"/>
                  </a:cubicBezTo>
                  <a:cubicBezTo>
                    <a:pt x="39" y="0"/>
                    <a:pt x="39" y="0"/>
                    <a:pt x="39" y="0"/>
                  </a:cubicBezTo>
                  <a:cubicBezTo>
                    <a:pt x="46" y="0"/>
                    <a:pt x="46" y="0"/>
                    <a:pt x="46" y="0"/>
                  </a:cubicBezTo>
                  <a:cubicBezTo>
                    <a:pt x="53" y="54"/>
                    <a:pt x="53" y="54"/>
                    <a:pt x="53" y="54"/>
                  </a:cubicBezTo>
                  <a:lnTo>
                    <a:pt x="46" y="5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 name="Google Shape;81;p5"/>
            <p:cNvSpPr/>
            <p:nvPr/>
          </p:nvSpPr>
          <p:spPr>
            <a:xfrm>
              <a:off x="7523529" y="4263287"/>
              <a:ext cx="89168" cy="111647"/>
            </a:xfrm>
            <a:custGeom>
              <a:rect b="b" l="l" r="r" t="t"/>
              <a:pathLst>
                <a:path extrusionOk="0" h="54" w="43">
                  <a:moveTo>
                    <a:pt x="35" y="54"/>
                  </a:moveTo>
                  <a:cubicBezTo>
                    <a:pt x="30" y="38"/>
                    <a:pt x="30" y="38"/>
                    <a:pt x="30" y="38"/>
                  </a:cubicBezTo>
                  <a:cubicBezTo>
                    <a:pt x="12" y="38"/>
                    <a:pt x="12" y="38"/>
                    <a:pt x="12" y="38"/>
                  </a:cubicBezTo>
                  <a:cubicBezTo>
                    <a:pt x="7" y="54"/>
                    <a:pt x="7" y="54"/>
                    <a:pt x="7" y="54"/>
                  </a:cubicBezTo>
                  <a:cubicBezTo>
                    <a:pt x="0" y="54"/>
                    <a:pt x="0" y="54"/>
                    <a:pt x="0" y="54"/>
                  </a:cubicBezTo>
                  <a:cubicBezTo>
                    <a:pt x="18" y="0"/>
                    <a:pt x="18" y="0"/>
                    <a:pt x="18" y="0"/>
                  </a:cubicBezTo>
                  <a:cubicBezTo>
                    <a:pt x="25" y="0"/>
                    <a:pt x="25" y="0"/>
                    <a:pt x="25" y="0"/>
                  </a:cubicBezTo>
                  <a:cubicBezTo>
                    <a:pt x="43" y="54"/>
                    <a:pt x="43" y="54"/>
                    <a:pt x="43" y="54"/>
                  </a:cubicBezTo>
                  <a:lnTo>
                    <a:pt x="35" y="54"/>
                  </a:lnTo>
                  <a:close/>
                  <a:moveTo>
                    <a:pt x="23" y="13"/>
                  </a:moveTo>
                  <a:cubicBezTo>
                    <a:pt x="21" y="9"/>
                    <a:pt x="21" y="7"/>
                    <a:pt x="21" y="7"/>
                  </a:cubicBezTo>
                  <a:cubicBezTo>
                    <a:pt x="21" y="7"/>
                    <a:pt x="21" y="7"/>
                    <a:pt x="21" y="7"/>
                  </a:cubicBezTo>
                  <a:cubicBezTo>
                    <a:pt x="21" y="7"/>
                    <a:pt x="21" y="9"/>
                    <a:pt x="19" y="13"/>
                  </a:cubicBezTo>
                  <a:cubicBezTo>
                    <a:pt x="13" y="34"/>
                    <a:pt x="13" y="34"/>
                    <a:pt x="13" y="34"/>
                  </a:cubicBezTo>
                  <a:cubicBezTo>
                    <a:pt x="29" y="34"/>
                    <a:pt x="29" y="34"/>
                    <a:pt x="29" y="34"/>
                  </a:cubicBezTo>
                  <a:lnTo>
                    <a:pt x="23" y="13"/>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5"/>
            <p:cNvSpPr/>
            <p:nvPr/>
          </p:nvSpPr>
          <p:spPr>
            <a:xfrm>
              <a:off x="7639671" y="4263287"/>
              <a:ext cx="68187" cy="111647"/>
            </a:xfrm>
            <a:custGeom>
              <a:rect b="b" l="l" r="r" t="t"/>
              <a:pathLst>
                <a:path extrusionOk="0" h="54" w="33">
                  <a:moveTo>
                    <a:pt x="25" y="54"/>
                  </a:moveTo>
                  <a:cubicBezTo>
                    <a:pt x="7" y="29"/>
                    <a:pt x="7" y="29"/>
                    <a:pt x="7" y="29"/>
                  </a:cubicBezTo>
                  <a:cubicBezTo>
                    <a:pt x="7" y="29"/>
                    <a:pt x="7" y="29"/>
                    <a:pt x="7" y="29"/>
                  </a:cubicBezTo>
                  <a:cubicBezTo>
                    <a:pt x="7" y="54"/>
                    <a:pt x="7" y="54"/>
                    <a:pt x="7" y="54"/>
                  </a:cubicBezTo>
                  <a:cubicBezTo>
                    <a:pt x="0" y="54"/>
                    <a:pt x="0" y="54"/>
                    <a:pt x="0" y="54"/>
                  </a:cubicBezTo>
                  <a:cubicBezTo>
                    <a:pt x="0" y="2"/>
                    <a:pt x="0" y="2"/>
                    <a:pt x="0" y="2"/>
                  </a:cubicBezTo>
                  <a:cubicBezTo>
                    <a:pt x="3" y="1"/>
                    <a:pt x="8" y="0"/>
                    <a:pt x="13" y="0"/>
                  </a:cubicBezTo>
                  <a:cubicBezTo>
                    <a:pt x="26" y="0"/>
                    <a:pt x="32" y="5"/>
                    <a:pt x="32" y="15"/>
                  </a:cubicBezTo>
                  <a:cubicBezTo>
                    <a:pt x="32" y="25"/>
                    <a:pt x="25" y="30"/>
                    <a:pt x="16" y="30"/>
                  </a:cubicBezTo>
                  <a:cubicBezTo>
                    <a:pt x="16" y="30"/>
                    <a:pt x="16" y="30"/>
                    <a:pt x="16" y="30"/>
                  </a:cubicBezTo>
                  <a:cubicBezTo>
                    <a:pt x="33" y="54"/>
                    <a:pt x="33" y="54"/>
                    <a:pt x="33" y="54"/>
                  </a:cubicBezTo>
                  <a:lnTo>
                    <a:pt x="25" y="54"/>
                  </a:lnTo>
                  <a:close/>
                  <a:moveTo>
                    <a:pt x="13" y="4"/>
                  </a:moveTo>
                  <a:cubicBezTo>
                    <a:pt x="11" y="4"/>
                    <a:pt x="9" y="4"/>
                    <a:pt x="7" y="5"/>
                  </a:cubicBezTo>
                  <a:cubicBezTo>
                    <a:pt x="7" y="27"/>
                    <a:pt x="7" y="27"/>
                    <a:pt x="7" y="27"/>
                  </a:cubicBezTo>
                  <a:cubicBezTo>
                    <a:pt x="8" y="28"/>
                    <a:pt x="10" y="28"/>
                    <a:pt x="12" y="28"/>
                  </a:cubicBezTo>
                  <a:cubicBezTo>
                    <a:pt x="21" y="28"/>
                    <a:pt x="25" y="23"/>
                    <a:pt x="25" y="16"/>
                  </a:cubicBezTo>
                  <a:cubicBezTo>
                    <a:pt x="25" y="8"/>
                    <a:pt x="21" y="4"/>
                    <a:pt x="13"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 name="Google Shape;83;p5"/>
            <p:cNvSpPr/>
            <p:nvPr/>
          </p:nvSpPr>
          <p:spPr>
            <a:xfrm>
              <a:off x="7728090" y="4263287"/>
              <a:ext cx="59945" cy="111647"/>
            </a:xfrm>
            <a:custGeom>
              <a:rect b="b" l="l" r="r" t="t"/>
              <a:pathLst>
                <a:path extrusionOk="0" h="149" w="80">
                  <a:moveTo>
                    <a:pt x="50" y="14"/>
                  </a:moveTo>
                  <a:lnTo>
                    <a:pt x="50" y="149"/>
                  </a:lnTo>
                  <a:lnTo>
                    <a:pt x="30" y="149"/>
                  </a:lnTo>
                  <a:lnTo>
                    <a:pt x="30" y="14"/>
                  </a:lnTo>
                  <a:lnTo>
                    <a:pt x="0" y="14"/>
                  </a:lnTo>
                  <a:lnTo>
                    <a:pt x="0" y="0"/>
                  </a:lnTo>
                  <a:lnTo>
                    <a:pt x="80" y="0"/>
                  </a:lnTo>
                  <a:lnTo>
                    <a:pt x="80" y="14"/>
                  </a:lnTo>
                  <a:lnTo>
                    <a:pt x="50" y="1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 name="Google Shape;84;p5"/>
            <p:cNvSpPr/>
            <p:nvPr/>
          </p:nvSpPr>
          <p:spPr>
            <a:xfrm>
              <a:off x="7817257" y="4263287"/>
              <a:ext cx="51702" cy="111647"/>
            </a:xfrm>
            <a:custGeom>
              <a:rect b="b" l="l" r="r" t="t"/>
              <a:pathLst>
                <a:path extrusionOk="0" h="149" w="69">
                  <a:moveTo>
                    <a:pt x="0" y="149"/>
                  </a:moveTo>
                  <a:lnTo>
                    <a:pt x="0" y="0"/>
                  </a:lnTo>
                  <a:lnTo>
                    <a:pt x="69" y="0"/>
                  </a:lnTo>
                  <a:lnTo>
                    <a:pt x="69" y="14"/>
                  </a:lnTo>
                  <a:lnTo>
                    <a:pt x="19" y="14"/>
                  </a:lnTo>
                  <a:lnTo>
                    <a:pt x="19" y="66"/>
                  </a:lnTo>
                  <a:lnTo>
                    <a:pt x="63" y="66"/>
                  </a:lnTo>
                  <a:lnTo>
                    <a:pt x="63" y="80"/>
                  </a:lnTo>
                  <a:lnTo>
                    <a:pt x="19" y="80"/>
                  </a:lnTo>
                  <a:lnTo>
                    <a:pt x="19" y="135"/>
                  </a:lnTo>
                  <a:lnTo>
                    <a:pt x="69" y="135"/>
                  </a:lnTo>
                  <a:lnTo>
                    <a:pt x="69" y="149"/>
                  </a:lnTo>
                  <a:lnTo>
                    <a:pt x="0" y="149"/>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 name="Google Shape;85;p5"/>
            <p:cNvSpPr/>
            <p:nvPr/>
          </p:nvSpPr>
          <p:spPr>
            <a:xfrm>
              <a:off x="7901929" y="4263287"/>
              <a:ext cx="68187" cy="111647"/>
            </a:xfrm>
            <a:custGeom>
              <a:rect b="b" l="l" r="r" t="t"/>
              <a:pathLst>
                <a:path extrusionOk="0" h="54" w="33">
                  <a:moveTo>
                    <a:pt x="24" y="54"/>
                  </a:moveTo>
                  <a:cubicBezTo>
                    <a:pt x="7" y="29"/>
                    <a:pt x="7" y="29"/>
                    <a:pt x="7" y="29"/>
                  </a:cubicBezTo>
                  <a:cubicBezTo>
                    <a:pt x="7" y="29"/>
                    <a:pt x="7" y="29"/>
                    <a:pt x="7" y="29"/>
                  </a:cubicBezTo>
                  <a:cubicBezTo>
                    <a:pt x="7" y="54"/>
                    <a:pt x="7" y="54"/>
                    <a:pt x="7" y="54"/>
                  </a:cubicBezTo>
                  <a:cubicBezTo>
                    <a:pt x="0" y="54"/>
                    <a:pt x="0" y="54"/>
                    <a:pt x="0" y="54"/>
                  </a:cubicBezTo>
                  <a:cubicBezTo>
                    <a:pt x="0" y="2"/>
                    <a:pt x="0" y="2"/>
                    <a:pt x="0" y="2"/>
                  </a:cubicBezTo>
                  <a:cubicBezTo>
                    <a:pt x="2" y="1"/>
                    <a:pt x="7" y="0"/>
                    <a:pt x="13" y="0"/>
                  </a:cubicBezTo>
                  <a:cubicBezTo>
                    <a:pt x="25" y="0"/>
                    <a:pt x="31" y="5"/>
                    <a:pt x="31" y="15"/>
                  </a:cubicBezTo>
                  <a:cubicBezTo>
                    <a:pt x="31" y="25"/>
                    <a:pt x="25" y="30"/>
                    <a:pt x="15" y="30"/>
                  </a:cubicBezTo>
                  <a:cubicBezTo>
                    <a:pt x="15" y="30"/>
                    <a:pt x="15" y="30"/>
                    <a:pt x="15" y="30"/>
                  </a:cubicBezTo>
                  <a:cubicBezTo>
                    <a:pt x="33" y="54"/>
                    <a:pt x="33" y="54"/>
                    <a:pt x="33" y="54"/>
                  </a:cubicBezTo>
                  <a:lnTo>
                    <a:pt x="24" y="54"/>
                  </a:lnTo>
                  <a:close/>
                  <a:moveTo>
                    <a:pt x="13" y="4"/>
                  </a:moveTo>
                  <a:cubicBezTo>
                    <a:pt x="10" y="4"/>
                    <a:pt x="8" y="4"/>
                    <a:pt x="7" y="5"/>
                  </a:cubicBezTo>
                  <a:cubicBezTo>
                    <a:pt x="7" y="27"/>
                    <a:pt x="7" y="27"/>
                    <a:pt x="7" y="27"/>
                  </a:cubicBezTo>
                  <a:cubicBezTo>
                    <a:pt x="7" y="28"/>
                    <a:pt x="9" y="28"/>
                    <a:pt x="11" y="28"/>
                  </a:cubicBezTo>
                  <a:cubicBezTo>
                    <a:pt x="20" y="28"/>
                    <a:pt x="24" y="23"/>
                    <a:pt x="24" y="16"/>
                  </a:cubicBezTo>
                  <a:cubicBezTo>
                    <a:pt x="24" y="8"/>
                    <a:pt x="21" y="4"/>
                    <a:pt x="13"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 name="Google Shape;86;p5"/>
            <p:cNvSpPr/>
            <p:nvPr/>
          </p:nvSpPr>
          <p:spPr>
            <a:xfrm>
              <a:off x="8052539" y="4263287"/>
              <a:ext cx="63691" cy="113895"/>
            </a:xfrm>
            <a:custGeom>
              <a:rect b="b" l="l" r="r" t="t"/>
              <a:pathLst>
                <a:path extrusionOk="0" h="55" w="31">
                  <a:moveTo>
                    <a:pt x="20" y="55"/>
                  </a:moveTo>
                  <a:cubicBezTo>
                    <a:pt x="7" y="55"/>
                    <a:pt x="0" y="42"/>
                    <a:pt x="0" y="27"/>
                  </a:cubicBezTo>
                  <a:cubicBezTo>
                    <a:pt x="0" y="12"/>
                    <a:pt x="7" y="0"/>
                    <a:pt x="20" y="0"/>
                  </a:cubicBezTo>
                  <a:cubicBezTo>
                    <a:pt x="25" y="0"/>
                    <a:pt x="28" y="1"/>
                    <a:pt x="30" y="3"/>
                  </a:cubicBezTo>
                  <a:cubicBezTo>
                    <a:pt x="29" y="7"/>
                    <a:pt x="29" y="7"/>
                    <a:pt x="29" y="7"/>
                  </a:cubicBezTo>
                  <a:cubicBezTo>
                    <a:pt x="27" y="6"/>
                    <a:pt x="25" y="5"/>
                    <a:pt x="21" y="5"/>
                  </a:cubicBezTo>
                  <a:cubicBezTo>
                    <a:pt x="11" y="5"/>
                    <a:pt x="7" y="16"/>
                    <a:pt x="7" y="27"/>
                  </a:cubicBezTo>
                  <a:cubicBezTo>
                    <a:pt x="7" y="39"/>
                    <a:pt x="11" y="49"/>
                    <a:pt x="21" y="49"/>
                  </a:cubicBezTo>
                  <a:cubicBezTo>
                    <a:pt x="24" y="49"/>
                    <a:pt x="27" y="49"/>
                    <a:pt x="29" y="47"/>
                  </a:cubicBezTo>
                  <a:cubicBezTo>
                    <a:pt x="31" y="52"/>
                    <a:pt x="31" y="52"/>
                    <a:pt x="31" y="52"/>
                  </a:cubicBezTo>
                  <a:cubicBezTo>
                    <a:pt x="28" y="54"/>
                    <a:pt x="24" y="55"/>
                    <a:pt x="20"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5"/>
            <p:cNvSpPr/>
            <p:nvPr/>
          </p:nvSpPr>
          <p:spPr>
            <a:xfrm>
              <a:off x="8134963" y="4263287"/>
              <a:ext cx="89168" cy="111647"/>
            </a:xfrm>
            <a:custGeom>
              <a:rect b="b" l="l" r="r" t="t"/>
              <a:pathLst>
                <a:path extrusionOk="0" h="54" w="43">
                  <a:moveTo>
                    <a:pt x="36" y="54"/>
                  </a:moveTo>
                  <a:cubicBezTo>
                    <a:pt x="30" y="38"/>
                    <a:pt x="30" y="38"/>
                    <a:pt x="30" y="38"/>
                  </a:cubicBezTo>
                  <a:cubicBezTo>
                    <a:pt x="12" y="38"/>
                    <a:pt x="12" y="38"/>
                    <a:pt x="12" y="38"/>
                  </a:cubicBezTo>
                  <a:cubicBezTo>
                    <a:pt x="7" y="54"/>
                    <a:pt x="7" y="54"/>
                    <a:pt x="7" y="54"/>
                  </a:cubicBezTo>
                  <a:cubicBezTo>
                    <a:pt x="0" y="54"/>
                    <a:pt x="0" y="54"/>
                    <a:pt x="0" y="54"/>
                  </a:cubicBezTo>
                  <a:cubicBezTo>
                    <a:pt x="18" y="0"/>
                    <a:pt x="18" y="0"/>
                    <a:pt x="18" y="0"/>
                  </a:cubicBezTo>
                  <a:cubicBezTo>
                    <a:pt x="25" y="0"/>
                    <a:pt x="25" y="0"/>
                    <a:pt x="25" y="0"/>
                  </a:cubicBezTo>
                  <a:cubicBezTo>
                    <a:pt x="43" y="54"/>
                    <a:pt x="43" y="54"/>
                    <a:pt x="43" y="54"/>
                  </a:cubicBezTo>
                  <a:lnTo>
                    <a:pt x="36" y="54"/>
                  </a:lnTo>
                  <a:close/>
                  <a:moveTo>
                    <a:pt x="23" y="13"/>
                  </a:moveTo>
                  <a:cubicBezTo>
                    <a:pt x="22" y="9"/>
                    <a:pt x="21" y="7"/>
                    <a:pt x="21" y="7"/>
                  </a:cubicBezTo>
                  <a:cubicBezTo>
                    <a:pt x="21" y="7"/>
                    <a:pt x="21" y="7"/>
                    <a:pt x="21" y="7"/>
                  </a:cubicBezTo>
                  <a:cubicBezTo>
                    <a:pt x="21" y="7"/>
                    <a:pt x="21" y="9"/>
                    <a:pt x="20" y="13"/>
                  </a:cubicBezTo>
                  <a:cubicBezTo>
                    <a:pt x="13" y="34"/>
                    <a:pt x="13" y="34"/>
                    <a:pt x="13" y="34"/>
                  </a:cubicBezTo>
                  <a:cubicBezTo>
                    <a:pt x="29" y="34"/>
                    <a:pt x="29" y="34"/>
                    <a:pt x="29" y="34"/>
                  </a:cubicBezTo>
                  <a:lnTo>
                    <a:pt x="23" y="13"/>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 name="Google Shape;88;p5"/>
            <p:cNvSpPr/>
            <p:nvPr/>
          </p:nvSpPr>
          <p:spPr>
            <a:xfrm>
              <a:off x="8250356" y="4263287"/>
              <a:ext cx="68187" cy="111647"/>
            </a:xfrm>
            <a:custGeom>
              <a:rect b="b" l="l" r="r" t="t"/>
              <a:pathLst>
                <a:path extrusionOk="0" h="54" w="33">
                  <a:moveTo>
                    <a:pt x="25" y="54"/>
                  </a:moveTo>
                  <a:cubicBezTo>
                    <a:pt x="8" y="29"/>
                    <a:pt x="8" y="29"/>
                    <a:pt x="8" y="29"/>
                  </a:cubicBezTo>
                  <a:cubicBezTo>
                    <a:pt x="7" y="29"/>
                    <a:pt x="7" y="29"/>
                    <a:pt x="7" y="29"/>
                  </a:cubicBezTo>
                  <a:cubicBezTo>
                    <a:pt x="7" y="54"/>
                    <a:pt x="7" y="54"/>
                    <a:pt x="7" y="54"/>
                  </a:cubicBezTo>
                  <a:cubicBezTo>
                    <a:pt x="0" y="54"/>
                    <a:pt x="0" y="54"/>
                    <a:pt x="0" y="54"/>
                  </a:cubicBezTo>
                  <a:cubicBezTo>
                    <a:pt x="0" y="2"/>
                    <a:pt x="0" y="2"/>
                    <a:pt x="0" y="2"/>
                  </a:cubicBezTo>
                  <a:cubicBezTo>
                    <a:pt x="3" y="1"/>
                    <a:pt x="8" y="0"/>
                    <a:pt x="14" y="0"/>
                  </a:cubicBezTo>
                  <a:cubicBezTo>
                    <a:pt x="26" y="0"/>
                    <a:pt x="32" y="5"/>
                    <a:pt x="32" y="15"/>
                  </a:cubicBezTo>
                  <a:cubicBezTo>
                    <a:pt x="32" y="25"/>
                    <a:pt x="26" y="30"/>
                    <a:pt x="16" y="30"/>
                  </a:cubicBezTo>
                  <a:cubicBezTo>
                    <a:pt x="16" y="30"/>
                    <a:pt x="16" y="30"/>
                    <a:pt x="16" y="30"/>
                  </a:cubicBezTo>
                  <a:cubicBezTo>
                    <a:pt x="33" y="54"/>
                    <a:pt x="33" y="54"/>
                    <a:pt x="33" y="54"/>
                  </a:cubicBezTo>
                  <a:lnTo>
                    <a:pt x="25" y="54"/>
                  </a:lnTo>
                  <a:close/>
                  <a:moveTo>
                    <a:pt x="14" y="4"/>
                  </a:moveTo>
                  <a:cubicBezTo>
                    <a:pt x="11" y="4"/>
                    <a:pt x="9" y="4"/>
                    <a:pt x="7" y="5"/>
                  </a:cubicBezTo>
                  <a:cubicBezTo>
                    <a:pt x="7" y="27"/>
                    <a:pt x="7" y="27"/>
                    <a:pt x="7" y="27"/>
                  </a:cubicBezTo>
                  <a:cubicBezTo>
                    <a:pt x="8" y="28"/>
                    <a:pt x="10" y="28"/>
                    <a:pt x="12" y="28"/>
                  </a:cubicBezTo>
                  <a:cubicBezTo>
                    <a:pt x="21" y="28"/>
                    <a:pt x="25" y="23"/>
                    <a:pt x="25" y="16"/>
                  </a:cubicBezTo>
                  <a:cubicBezTo>
                    <a:pt x="25" y="8"/>
                    <a:pt x="21" y="4"/>
                    <a:pt x="14"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 name="Google Shape;89;p5"/>
            <p:cNvSpPr/>
            <p:nvPr/>
          </p:nvSpPr>
          <p:spPr>
            <a:xfrm>
              <a:off x="8345518" y="4263287"/>
              <a:ext cx="57697" cy="113895"/>
            </a:xfrm>
            <a:custGeom>
              <a:rect b="b" l="l" r="r" t="t"/>
              <a:pathLst>
                <a:path extrusionOk="0" h="55" w="28">
                  <a:moveTo>
                    <a:pt x="12" y="55"/>
                  </a:moveTo>
                  <a:cubicBezTo>
                    <a:pt x="6" y="55"/>
                    <a:pt x="2" y="54"/>
                    <a:pt x="0" y="52"/>
                  </a:cubicBezTo>
                  <a:cubicBezTo>
                    <a:pt x="1" y="47"/>
                    <a:pt x="1" y="47"/>
                    <a:pt x="1" y="47"/>
                  </a:cubicBezTo>
                  <a:cubicBezTo>
                    <a:pt x="3" y="48"/>
                    <a:pt x="7" y="49"/>
                    <a:pt x="11" y="49"/>
                  </a:cubicBezTo>
                  <a:cubicBezTo>
                    <a:pt x="17" y="49"/>
                    <a:pt x="21" y="45"/>
                    <a:pt x="21" y="39"/>
                  </a:cubicBezTo>
                  <a:cubicBezTo>
                    <a:pt x="21" y="34"/>
                    <a:pt x="18" y="32"/>
                    <a:pt x="11" y="29"/>
                  </a:cubicBezTo>
                  <a:cubicBezTo>
                    <a:pt x="3" y="25"/>
                    <a:pt x="0" y="20"/>
                    <a:pt x="0" y="15"/>
                  </a:cubicBezTo>
                  <a:cubicBezTo>
                    <a:pt x="0" y="6"/>
                    <a:pt x="6" y="0"/>
                    <a:pt x="15" y="0"/>
                  </a:cubicBezTo>
                  <a:cubicBezTo>
                    <a:pt x="20" y="0"/>
                    <a:pt x="24" y="1"/>
                    <a:pt x="26" y="2"/>
                  </a:cubicBezTo>
                  <a:cubicBezTo>
                    <a:pt x="25" y="7"/>
                    <a:pt x="25" y="7"/>
                    <a:pt x="25" y="7"/>
                  </a:cubicBezTo>
                  <a:cubicBezTo>
                    <a:pt x="23" y="6"/>
                    <a:pt x="20" y="4"/>
                    <a:pt x="16" y="4"/>
                  </a:cubicBezTo>
                  <a:cubicBezTo>
                    <a:pt x="10" y="4"/>
                    <a:pt x="7" y="8"/>
                    <a:pt x="7" y="14"/>
                  </a:cubicBezTo>
                  <a:cubicBezTo>
                    <a:pt x="7" y="19"/>
                    <a:pt x="11" y="22"/>
                    <a:pt x="16" y="24"/>
                  </a:cubicBezTo>
                  <a:cubicBezTo>
                    <a:pt x="27" y="28"/>
                    <a:pt x="28" y="34"/>
                    <a:pt x="28" y="39"/>
                  </a:cubicBezTo>
                  <a:cubicBezTo>
                    <a:pt x="28" y="48"/>
                    <a:pt x="21" y="55"/>
                    <a:pt x="12"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with picture">
  <p:cSld name="Cover with picture">
    <p:spTree>
      <p:nvGrpSpPr>
        <p:cNvPr id="90" name="Shape 90"/>
        <p:cNvGrpSpPr/>
        <p:nvPr/>
      </p:nvGrpSpPr>
      <p:grpSpPr>
        <a:xfrm>
          <a:off x="0" y="0"/>
          <a:ext cx="0" cy="0"/>
          <a:chOff x="0" y="0"/>
          <a:chExt cx="0" cy="0"/>
        </a:xfrm>
      </p:grpSpPr>
      <p:sp>
        <p:nvSpPr>
          <p:cNvPr id="91" name="Google Shape;91;p6"/>
          <p:cNvSpPr txBox="1"/>
          <p:nvPr>
            <p:ph type="ctrTitle"/>
          </p:nvPr>
        </p:nvSpPr>
        <p:spPr>
          <a:xfrm>
            <a:off x="360000" y="4486710"/>
            <a:ext cx="7341454" cy="886397"/>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1"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 name="Google Shape;92;p6"/>
          <p:cNvSpPr txBox="1"/>
          <p:nvPr>
            <p:ph idx="1" type="subTitle"/>
          </p:nvPr>
        </p:nvSpPr>
        <p:spPr>
          <a:xfrm>
            <a:off x="360000" y="4165410"/>
            <a:ext cx="7341454" cy="307777"/>
          </a:xfrm>
          <a:prstGeom prst="rect">
            <a:avLst/>
          </a:prstGeom>
          <a:noFill/>
          <a:ln>
            <a:noFill/>
          </a:ln>
        </p:spPr>
        <p:txBody>
          <a:bodyPr anchorCtr="0" anchor="t" bIns="0" lIns="0" spcFirstLastPara="1" rIns="0" wrap="square" tIns="0">
            <a:noAutofit/>
          </a:bodyPr>
          <a:lstStyle>
            <a:lvl1pPr lvl="0" marR="0" rtl="0" algn="l">
              <a:spcBef>
                <a:spcPts val="400"/>
              </a:spcBef>
              <a:spcAft>
                <a:spcPts val="0"/>
              </a:spcAft>
              <a:buClr>
                <a:schemeClr val="accent6"/>
              </a:buClr>
              <a:buSzPts val="2000"/>
              <a:buFont typeface="Arial"/>
              <a:buNone/>
              <a:defRPr b="1" i="0" sz="2000" u="none" cap="none" strike="noStrike">
                <a:solidFill>
                  <a:schemeClr val="accent6"/>
                </a:solidFill>
                <a:latin typeface="Arial"/>
                <a:ea typeface="Arial"/>
                <a:cs typeface="Arial"/>
                <a:sym typeface="Arial"/>
              </a:defRPr>
            </a:lvl1pPr>
            <a:lvl2pPr lvl="1" marR="0" rtl="0" algn="ctr">
              <a:spcBef>
                <a:spcPts val="420"/>
              </a:spcBef>
              <a:spcAft>
                <a:spcPts val="0"/>
              </a:spcAft>
              <a:buClr>
                <a:srgbClr val="888888"/>
              </a:buClr>
              <a:buSzPts val="2100"/>
              <a:buFont typeface="Arial"/>
              <a:buNone/>
              <a:defRPr b="0" i="0" sz="2100" u="none" cap="none" strike="noStrike">
                <a:solidFill>
                  <a:srgbClr val="888888"/>
                </a:solidFill>
                <a:latin typeface="Arial"/>
                <a:ea typeface="Arial"/>
                <a:cs typeface="Arial"/>
                <a:sym typeface="Arial"/>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9pPr>
          </a:lstStyle>
          <a:p/>
        </p:txBody>
      </p:sp>
      <p:sp>
        <p:nvSpPr>
          <p:cNvPr id="93" name="Google Shape;93;p6"/>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6"/>
          <p:cNvSpPr/>
          <p:nvPr>
            <p:ph idx="2" type="pic"/>
          </p:nvPr>
        </p:nvSpPr>
        <p:spPr>
          <a:xfrm>
            <a:off x="360000" y="548680"/>
            <a:ext cx="7341454" cy="3528020"/>
          </a:xfrm>
          <a:prstGeom prst="rect">
            <a:avLst/>
          </a:prstGeom>
          <a:solidFill>
            <a:schemeClr val="accent1"/>
          </a:solidFill>
          <a:ln>
            <a:noFill/>
          </a:ln>
        </p:spPr>
        <p:txBody>
          <a:bodyPr anchorCtr="0" anchor="ctr" bIns="0" lIns="0" spcFirstLastPara="1" rIns="0" wrap="square" tIns="0">
            <a:noAutofit/>
          </a:bodyPr>
          <a:lstStyle>
            <a:lvl1pPr lvl="0" marR="0" rtl="0" algn="ctr">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lvl="2"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with picture + pole">
  <p:cSld name="Cover with picture + pole">
    <p:spTree>
      <p:nvGrpSpPr>
        <p:cNvPr id="95" name="Shape 95"/>
        <p:cNvGrpSpPr/>
        <p:nvPr/>
      </p:nvGrpSpPr>
      <p:grpSpPr>
        <a:xfrm>
          <a:off x="0" y="0"/>
          <a:ext cx="0" cy="0"/>
          <a:chOff x="0" y="0"/>
          <a:chExt cx="0" cy="0"/>
        </a:xfrm>
      </p:grpSpPr>
      <p:sp>
        <p:nvSpPr>
          <p:cNvPr id="96" name="Google Shape;96;p7"/>
          <p:cNvSpPr txBox="1"/>
          <p:nvPr>
            <p:ph type="ctrTitle"/>
          </p:nvPr>
        </p:nvSpPr>
        <p:spPr>
          <a:xfrm>
            <a:off x="360000" y="4486710"/>
            <a:ext cx="7341454" cy="886397"/>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1"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 name="Google Shape;97;p7"/>
          <p:cNvSpPr txBox="1"/>
          <p:nvPr>
            <p:ph idx="1" type="subTitle"/>
          </p:nvPr>
        </p:nvSpPr>
        <p:spPr>
          <a:xfrm>
            <a:off x="360000" y="4165410"/>
            <a:ext cx="7341454" cy="307777"/>
          </a:xfrm>
          <a:prstGeom prst="rect">
            <a:avLst/>
          </a:prstGeom>
          <a:noFill/>
          <a:ln>
            <a:noFill/>
          </a:ln>
        </p:spPr>
        <p:txBody>
          <a:bodyPr anchorCtr="0" anchor="t" bIns="0" lIns="0" spcFirstLastPara="1" rIns="0" wrap="square" tIns="0">
            <a:noAutofit/>
          </a:bodyPr>
          <a:lstStyle>
            <a:lvl1pPr lvl="0" marR="0" rtl="0" algn="l">
              <a:spcBef>
                <a:spcPts val="400"/>
              </a:spcBef>
              <a:spcAft>
                <a:spcPts val="0"/>
              </a:spcAft>
              <a:buClr>
                <a:srgbClr val="334395"/>
              </a:buClr>
              <a:buSzPts val="2000"/>
              <a:buFont typeface="Arial"/>
              <a:buNone/>
              <a:defRPr b="1" i="0" sz="2000" u="none" cap="none" strike="noStrike">
                <a:solidFill>
                  <a:srgbClr val="334395"/>
                </a:solidFill>
                <a:latin typeface="Arial"/>
                <a:ea typeface="Arial"/>
                <a:cs typeface="Arial"/>
                <a:sym typeface="Arial"/>
              </a:defRPr>
            </a:lvl1pPr>
            <a:lvl2pPr lvl="1" marR="0" rtl="0" algn="ctr">
              <a:spcBef>
                <a:spcPts val="420"/>
              </a:spcBef>
              <a:spcAft>
                <a:spcPts val="0"/>
              </a:spcAft>
              <a:buClr>
                <a:srgbClr val="888888"/>
              </a:buClr>
              <a:buSzPts val="2100"/>
              <a:buFont typeface="Arial"/>
              <a:buNone/>
              <a:defRPr b="0" i="0" sz="2100" u="none" cap="none" strike="noStrike">
                <a:solidFill>
                  <a:srgbClr val="888888"/>
                </a:solidFill>
                <a:latin typeface="Arial"/>
                <a:ea typeface="Arial"/>
                <a:cs typeface="Arial"/>
                <a:sym typeface="Arial"/>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9pPr>
          </a:lstStyle>
          <a:p/>
        </p:txBody>
      </p:sp>
      <p:sp>
        <p:nvSpPr>
          <p:cNvPr id="98" name="Google Shape;98;p7"/>
          <p:cNvSpPr/>
          <p:nvPr>
            <p:ph idx="2" type="pic"/>
          </p:nvPr>
        </p:nvSpPr>
        <p:spPr>
          <a:xfrm>
            <a:off x="360000" y="548680"/>
            <a:ext cx="7341454" cy="3528020"/>
          </a:xfrm>
          <a:prstGeom prst="rect">
            <a:avLst/>
          </a:prstGeom>
          <a:solidFill>
            <a:schemeClr val="accent1"/>
          </a:solidFill>
          <a:ln>
            <a:noFill/>
          </a:ln>
        </p:spPr>
        <p:txBody>
          <a:bodyPr anchorCtr="0" anchor="ctr" bIns="0" lIns="0" spcFirstLastPara="1" rIns="0" wrap="square" tIns="0">
            <a:noAutofit/>
          </a:bodyPr>
          <a:lstStyle>
            <a:lvl1pPr lvl="0" marR="0" rtl="0" algn="ctr">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lvl="2"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9" name="Google Shape;99;p7"/>
          <p:cNvSpPr txBox="1"/>
          <p:nvPr>
            <p:ph idx="3" type="body"/>
          </p:nvPr>
        </p:nvSpPr>
        <p:spPr>
          <a:xfrm>
            <a:off x="9770135" y="1772817"/>
            <a:ext cx="2063065" cy="246221"/>
          </a:xfrm>
          <a:prstGeom prst="rect">
            <a:avLst/>
          </a:prstGeom>
          <a:noFill/>
          <a:ln>
            <a:noFill/>
          </a:ln>
        </p:spPr>
        <p:txBody>
          <a:bodyPr anchorCtr="0" anchor="t" bIns="0" lIns="0" spcFirstLastPara="1" rIns="0" wrap="square" tIns="0">
            <a:noAutofit/>
          </a:bodyPr>
          <a:lstStyle>
            <a:lvl1pPr indent="-228600" lvl="0" marL="457200" marR="0" rtl="0" algn="r">
              <a:spcBef>
                <a:spcPts val="320"/>
              </a:spcBef>
              <a:spcAft>
                <a:spcPts val="0"/>
              </a:spcAft>
              <a:buClr>
                <a:schemeClr val="lt2"/>
              </a:buClr>
              <a:buSzPts val="1600"/>
              <a:buFont typeface="Arial"/>
              <a:buNone/>
              <a:defRPr b="0" i="0" sz="1600" u="none" cap="none" strike="noStrike">
                <a:solidFill>
                  <a:schemeClr val="lt2"/>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0" name="Google Shape;100;p7"/>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with picture + partner's logo">
  <p:cSld name="Cover with picture + partner's logo">
    <p:spTree>
      <p:nvGrpSpPr>
        <p:cNvPr id="101" name="Shape 101"/>
        <p:cNvGrpSpPr/>
        <p:nvPr/>
      </p:nvGrpSpPr>
      <p:grpSpPr>
        <a:xfrm>
          <a:off x="0" y="0"/>
          <a:ext cx="0" cy="0"/>
          <a:chOff x="0" y="0"/>
          <a:chExt cx="0" cy="0"/>
        </a:xfrm>
      </p:grpSpPr>
      <p:sp>
        <p:nvSpPr>
          <p:cNvPr id="102" name="Google Shape;102;p8"/>
          <p:cNvSpPr txBox="1"/>
          <p:nvPr>
            <p:ph type="ctrTitle"/>
          </p:nvPr>
        </p:nvSpPr>
        <p:spPr>
          <a:xfrm>
            <a:off x="360000" y="4486710"/>
            <a:ext cx="7341454" cy="886397"/>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1"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3" name="Google Shape;103;p8"/>
          <p:cNvSpPr txBox="1"/>
          <p:nvPr>
            <p:ph idx="1" type="subTitle"/>
          </p:nvPr>
        </p:nvSpPr>
        <p:spPr>
          <a:xfrm>
            <a:off x="360000" y="4165410"/>
            <a:ext cx="7341454" cy="307777"/>
          </a:xfrm>
          <a:prstGeom prst="rect">
            <a:avLst/>
          </a:prstGeom>
          <a:noFill/>
          <a:ln>
            <a:noFill/>
          </a:ln>
        </p:spPr>
        <p:txBody>
          <a:bodyPr anchorCtr="0" anchor="t" bIns="0" lIns="0" spcFirstLastPara="1" rIns="0" wrap="square" tIns="0">
            <a:noAutofit/>
          </a:bodyPr>
          <a:lstStyle>
            <a:lvl1pPr lvl="0" marR="0" rtl="0" algn="l">
              <a:spcBef>
                <a:spcPts val="40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ctr">
              <a:spcBef>
                <a:spcPts val="420"/>
              </a:spcBef>
              <a:spcAft>
                <a:spcPts val="0"/>
              </a:spcAft>
              <a:buClr>
                <a:srgbClr val="888888"/>
              </a:buClr>
              <a:buSzPts val="2100"/>
              <a:buFont typeface="Arial"/>
              <a:buNone/>
              <a:defRPr b="0" i="0" sz="2100" u="none" cap="none" strike="noStrike">
                <a:solidFill>
                  <a:srgbClr val="888888"/>
                </a:solidFill>
                <a:latin typeface="Arial"/>
                <a:ea typeface="Arial"/>
                <a:cs typeface="Arial"/>
                <a:sym typeface="Arial"/>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9pPr>
          </a:lstStyle>
          <a:p/>
        </p:txBody>
      </p:sp>
      <p:sp>
        <p:nvSpPr>
          <p:cNvPr id="104" name="Google Shape;104;p8"/>
          <p:cNvSpPr/>
          <p:nvPr>
            <p:ph idx="2" type="pic"/>
          </p:nvPr>
        </p:nvSpPr>
        <p:spPr>
          <a:xfrm>
            <a:off x="360000" y="548680"/>
            <a:ext cx="7341454" cy="3528020"/>
          </a:xfrm>
          <a:prstGeom prst="rect">
            <a:avLst/>
          </a:prstGeom>
          <a:solidFill>
            <a:schemeClr val="accent1"/>
          </a:solidFill>
          <a:ln>
            <a:noFill/>
          </a:ln>
        </p:spPr>
        <p:txBody>
          <a:bodyPr anchorCtr="0" anchor="ctr" bIns="0" lIns="0" spcFirstLastPara="1" rIns="0" wrap="square" tIns="0">
            <a:noAutofit/>
          </a:bodyPr>
          <a:lstStyle>
            <a:lvl1pPr lvl="0" marR="0" rtl="0" algn="ctr">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lvl="2"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5" name="Google Shape;105;p8"/>
          <p:cNvSpPr/>
          <p:nvPr>
            <p:ph idx="3" type="pic"/>
          </p:nvPr>
        </p:nvSpPr>
        <p:spPr>
          <a:xfrm>
            <a:off x="9826372" y="2037078"/>
            <a:ext cx="2006828" cy="719137"/>
          </a:xfrm>
          <a:prstGeom prst="rect">
            <a:avLst/>
          </a:prstGeom>
          <a:solidFill>
            <a:schemeClr val="accent1"/>
          </a:solidFill>
          <a:ln>
            <a:noFill/>
          </a:ln>
        </p:spPr>
        <p:txBody>
          <a:bodyPr anchorCtr="0" anchor="ctr" bIns="0" lIns="0" spcFirstLastPara="1" rIns="0" wrap="square" tIns="0">
            <a:noAutofit/>
          </a:bodyPr>
          <a:lstStyle>
            <a:lvl1pPr lvl="0" marR="0" rtl="0" algn="ctr">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lvl="2"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lvl="4"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6" name="Google Shape;106;p8"/>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118" name="Shape 118"/>
        <p:cNvGrpSpPr/>
        <p:nvPr/>
      </p:nvGrpSpPr>
      <p:grpSpPr>
        <a:xfrm>
          <a:off x="0" y="0"/>
          <a:ext cx="0" cy="0"/>
          <a:chOff x="0" y="0"/>
          <a:chExt cx="0" cy="0"/>
        </a:xfrm>
      </p:grpSpPr>
      <p:sp>
        <p:nvSpPr>
          <p:cNvPr id="119" name="Google Shape;119;p10"/>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lvl1pPr lvl="0" algn="l">
              <a:lnSpc>
                <a:spcPct val="90000"/>
              </a:lnSpc>
              <a:spcBef>
                <a:spcPts val="0"/>
              </a:spcBef>
              <a:spcAft>
                <a:spcPts val="0"/>
              </a:spcAft>
              <a:buClr>
                <a:srgbClr val="5C5C5C"/>
              </a:buClr>
              <a:buSzPts val="3200"/>
              <a:buFont typeface="Arial"/>
              <a:buNone/>
              <a:defRPr b="0" sz="3200">
                <a:solidFill>
                  <a:srgbClr val="5C5C5C"/>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0"/>
          <p:cNvSpPr txBox="1"/>
          <p:nvPr>
            <p:ph idx="1" type="body"/>
          </p:nvPr>
        </p:nvSpPr>
        <p:spPr>
          <a:xfrm>
            <a:off x="360000" y="1858409"/>
            <a:ext cx="11473200" cy="1184940"/>
          </a:xfrm>
          <a:prstGeom prst="rect">
            <a:avLst/>
          </a:prstGeom>
          <a:noFill/>
          <a:ln>
            <a:noFill/>
          </a:ln>
        </p:spPr>
        <p:txBody>
          <a:bodyPr anchorCtr="0" anchor="t" bIns="0" lIns="0" spcFirstLastPara="1" rIns="0" wrap="square" tIns="0">
            <a:noAutofit/>
          </a:bodyPr>
          <a:lstStyle>
            <a:lvl1pPr indent="-228600" lvl="0" marL="457200" algn="l">
              <a:spcBef>
                <a:spcPts val="2400"/>
              </a:spcBef>
              <a:spcAft>
                <a:spcPts val="0"/>
              </a:spcAft>
              <a:buClr>
                <a:srgbClr val="3F3F3F"/>
              </a:buClr>
              <a:buSzPts val="2400"/>
              <a:buFont typeface="Arial"/>
              <a:buNone/>
              <a:defRPr b="0" sz="2400">
                <a:solidFill>
                  <a:srgbClr val="3F3F3F"/>
                </a:solidFill>
                <a:latin typeface="Arial"/>
                <a:ea typeface="Arial"/>
                <a:cs typeface="Arial"/>
                <a:sym typeface="Arial"/>
              </a:defRPr>
            </a:lvl1pPr>
            <a:lvl2pPr indent="-330200" lvl="1" marL="914400" algn="l">
              <a:spcBef>
                <a:spcPts val="1200"/>
              </a:spcBef>
              <a:spcAft>
                <a:spcPts val="0"/>
              </a:spcAft>
              <a:buSzPts val="1600"/>
              <a:buChar char="►"/>
              <a:defRPr b="0" sz="2000">
                <a:solidFill>
                  <a:srgbClr val="3F3F3F"/>
                </a:solidFill>
                <a:latin typeface="Arial"/>
                <a:ea typeface="Arial"/>
                <a:cs typeface="Arial"/>
                <a:sym typeface="Arial"/>
              </a:defRPr>
            </a:lvl2pPr>
            <a:lvl3pPr indent="-320039" lvl="2" marL="1371600" algn="l">
              <a:spcBef>
                <a:spcPts val="600"/>
              </a:spcBef>
              <a:spcAft>
                <a:spcPts val="0"/>
              </a:spcAft>
              <a:buSzPts val="1440"/>
              <a:buFont typeface="Arial"/>
              <a:buChar char="•"/>
              <a:defRPr b="0" sz="1800">
                <a:solidFill>
                  <a:srgbClr val="3F3F3F"/>
                </a:solidFill>
                <a:latin typeface="Arial"/>
                <a:ea typeface="Arial"/>
                <a:cs typeface="Arial"/>
                <a:sym typeface="Arial"/>
              </a:defRPr>
            </a:lvl3pPr>
            <a:lvl4pPr indent="-342900" lvl="3" marL="1828800" algn="l">
              <a:spcBef>
                <a:spcPts val="600"/>
              </a:spcBef>
              <a:spcAft>
                <a:spcPts val="0"/>
              </a:spcAft>
              <a:buClr>
                <a:schemeClr val="dk1"/>
              </a:buClr>
              <a:buSzPts val="1800"/>
              <a:buChar char="–"/>
              <a:defRPr/>
            </a:lvl4pPr>
            <a:lvl5pPr indent="-342900" lvl="4" marL="2286000" algn="l">
              <a:spcBef>
                <a:spcPts val="360"/>
              </a:spcBef>
              <a:spcAft>
                <a:spcPts val="0"/>
              </a:spcAft>
              <a:buClr>
                <a:srgbClr val="3F3F3F"/>
              </a:buClr>
              <a:buSzPts val="1800"/>
              <a:buChar char="»"/>
              <a:defRPr b="0" sz="1800">
                <a:solidFill>
                  <a:srgbClr val="3F3F3F"/>
                </a:solidFill>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
  <p:cSld name="Table of content">
    <p:spTree>
      <p:nvGrpSpPr>
        <p:cNvPr id="121" name="Shape 121"/>
        <p:cNvGrpSpPr/>
        <p:nvPr/>
      </p:nvGrpSpPr>
      <p:grpSpPr>
        <a:xfrm>
          <a:off x="0" y="0"/>
          <a:ext cx="0" cy="0"/>
          <a:chOff x="0" y="0"/>
          <a:chExt cx="0" cy="0"/>
        </a:xfrm>
      </p:grpSpPr>
      <p:sp>
        <p:nvSpPr>
          <p:cNvPr id="122" name="Google Shape;122;p11"/>
          <p:cNvSpPr txBox="1"/>
          <p:nvPr>
            <p:ph type="title"/>
          </p:nvPr>
        </p:nvSpPr>
        <p:spPr>
          <a:xfrm>
            <a:off x="360000" y="761684"/>
            <a:ext cx="6543826" cy="377402"/>
          </a:xfrm>
          <a:prstGeom prst="rect">
            <a:avLst/>
          </a:prstGeom>
          <a:noFill/>
          <a:ln>
            <a:noFill/>
          </a:ln>
        </p:spPr>
        <p:txBody>
          <a:bodyPr anchorCtr="0" anchor="b" bIns="72000" lIns="0" spcFirstLastPara="1" rIns="0" wrap="square" tIns="0">
            <a:noAutofit/>
          </a:bodyPr>
          <a:lstStyle>
            <a:lvl1pPr lvl="0" algn="l">
              <a:lnSpc>
                <a:spcPct val="90000"/>
              </a:lnSpc>
              <a:spcBef>
                <a:spcPts val="0"/>
              </a:spcBef>
              <a:spcAft>
                <a:spcPts val="0"/>
              </a:spcAft>
              <a:buClr>
                <a:schemeClr val="accent2"/>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11"/>
          <p:cNvSpPr txBox="1"/>
          <p:nvPr>
            <p:ph idx="1" type="body"/>
          </p:nvPr>
        </p:nvSpPr>
        <p:spPr>
          <a:xfrm>
            <a:off x="1487488" y="1858409"/>
            <a:ext cx="7976271" cy="561692"/>
          </a:xfrm>
          <a:prstGeom prst="rect">
            <a:avLst/>
          </a:prstGeom>
          <a:noFill/>
          <a:ln>
            <a:noFill/>
          </a:ln>
        </p:spPr>
        <p:txBody>
          <a:bodyPr anchorCtr="0" anchor="t" bIns="0" lIns="0" spcFirstLastPara="1" rIns="0" wrap="square" tIns="0">
            <a:noAutofit/>
          </a:bodyPr>
          <a:lstStyle>
            <a:lvl1pPr indent="-320040" lvl="0" marL="457200" algn="l">
              <a:spcBef>
                <a:spcPts val="2400"/>
              </a:spcBef>
              <a:spcAft>
                <a:spcPts val="0"/>
              </a:spcAft>
              <a:buClr>
                <a:schemeClr val="dk2"/>
              </a:buClr>
              <a:buSzPts val="1440"/>
              <a:buFont typeface="Noto Sans Symbols"/>
              <a:buChar char="►"/>
              <a:defRPr sz="1800">
                <a:solidFill>
                  <a:schemeClr val="accent2"/>
                </a:solidFill>
              </a:defRPr>
            </a:lvl1pPr>
            <a:lvl2pPr indent="-228600" lvl="1" marL="914400" algn="l">
              <a:spcBef>
                <a:spcPts val="300"/>
              </a:spcBef>
              <a:spcAft>
                <a:spcPts val="0"/>
              </a:spcAft>
              <a:buSzPts val="1280"/>
              <a:buFont typeface="Arial"/>
              <a:buNone/>
              <a:defRPr i="1" sz="1600"/>
            </a:lvl2pPr>
            <a:lvl3pPr indent="-320039" lvl="2" marL="1371600" algn="l">
              <a:spcBef>
                <a:spcPts val="600"/>
              </a:spcBef>
              <a:spcAft>
                <a:spcPts val="0"/>
              </a:spcAft>
              <a:buSzPts val="1440"/>
              <a:buChar char="►"/>
              <a:defRPr/>
            </a:lvl3pPr>
            <a:lvl4pPr indent="-342900" lvl="3" marL="1828800" algn="l">
              <a:spcBef>
                <a:spcPts val="60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4" name="Google Shape;124;p11"/>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algn="l">
              <a:spcBef>
                <a:spcPts val="0"/>
              </a:spcBef>
              <a:spcAft>
                <a:spcPts val="0"/>
              </a:spcAft>
              <a:buSzPts val="1400"/>
              <a:buNone/>
              <a:defRPr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1"/>
          <p:cNvSpPr txBox="1"/>
          <p:nvPr>
            <p:ph idx="12" type="sldNum"/>
          </p:nvPr>
        </p:nvSpPr>
        <p:spPr>
          <a:xfrm>
            <a:off x="360000" y="6516000"/>
            <a:ext cx="206788" cy="174851"/>
          </a:xfrm>
          <a:prstGeom prst="rect">
            <a:avLst/>
          </a:prstGeom>
          <a:noFill/>
          <a:ln>
            <a:noFill/>
          </a:ln>
        </p:spPr>
        <p:txBody>
          <a:bodyPr anchorCtr="0" anchor="t" bIns="0" lIns="0" spcFirstLastPara="1" rIns="0" wrap="square" tIns="36000">
            <a:noAutofit/>
          </a:bodyPr>
          <a:lstStyle>
            <a:lvl1pPr indent="0" lvl="0" marL="0" algn="l">
              <a:spcBef>
                <a:spcPts val="0"/>
              </a:spcBef>
              <a:buNone/>
              <a:defRPr b="1" sz="900">
                <a:solidFill>
                  <a:schemeClr val="lt2"/>
                </a:solidFill>
                <a:latin typeface="Arial"/>
                <a:ea typeface="Arial"/>
                <a:cs typeface="Arial"/>
                <a:sym typeface="Arial"/>
              </a:defRPr>
            </a:lvl1pPr>
            <a:lvl2pPr indent="0" lvl="1" marL="0" algn="l">
              <a:spcBef>
                <a:spcPts val="0"/>
              </a:spcBef>
              <a:buNone/>
              <a:defRPr b="1" sz="900">
                <a:solidFill>
                  <a:schemeClr val="lt2"/>
                </a:solidFill>
                <a:latin typeface="Arial"/>
                <a:ea typeface="Arial"/>
                <a:cs typeface="Arial"/>
                <a:sym typeface="Arial"/>
              </a:defRPr>
            </a:lvl2pPr>
            <a:lvl3pPr indent="0" lvl="2" marL="0" algn="l">
              <a:spcBef>
                <a:spcPts val="0"/>
              </a:spcBef>
              <a:buNone/>
              <a:defRPr b="1" sz="900">
                <a:solidFill>
                  <a:schemeClr val="lt2"/>
                </a:solidFill>
                <a:latin typeface="Arial"/>
                <a:ea typeface="Arial"/>
                <a:cs typeface="Arial"/>
                <a:sym typeface="Arial"/>
              </a:defRPr>
            </a:lvl3pPr>
            <a:lvl4pPr indent="0" lvl="3" marL="0" algn="l">
              <a:spcBef>
                <a:spcPts val="0"/>
              </a:spcBef>
              <a:buNone/>
              <a:defRPr b="1" sz="900">
                <a:solidFill>
                  <a:schemeClr val="lt2"/>
                </a:solidFill>
                <a:latin typeface="Arial"/>
                <a:ea typeface="Arial"/>
                <a:cs typeface="Arial"/>
                <a:sym typeface="Arial"/>
              </a:defRPr>
            </a:lvl4pPr>
            <a:lvl5pPr indent="0" lvl="4" marL="0" algn="l">
              <a:spcBef>
                <a:spcPts val="0"/>
              </a:spcBef>
              <a:buNone/>
              <a:defRPr b="1" sz="900">
                <a:solidFill>
                  <a:schemeClr val="lt2"/>
                </a:solidFill>
                <a:latin typeface="Arial"/>
                <a:ea typeface="Arial"/>
                <a:cs typeface="Arial"/>
                <a:sym typeface="Arial"/>
              </a:defRPr>
            </a:lvl5pPr>
            <a:lvl6pPr indent="0" lvl="5" marL="0" algn="l">
              <a:spcBef>
                <a:spcPts val="0"/>
              </a:spcBef>
              <a:buNone/>
              <a:defRPr b="1" sz="900">
                <a:solidFill>
                  <a:schemeClr val="lt2"/>
                </a:solidFill>
                <a:latin typeface="Arial"/>
                <a:ea typeface="Arial"/>
                <a:cs typeface="Arial"/>
                <a:sym typeface="Arial"/>
              </a:defRPr>
            </a:lvl6pPr>
            <a:lvl7pPr indent="0" lvl="6" marL="0" algn="l">
              <a:spcBef>
                <a:spcPts val="0"/>
              </a:spcBef>
              <a:buNone/>
              <a:defRPr b="1" sz="900">
                <a:solidFill>
                  <a:schemeClr val="lt2"/>
                </a:solidFill>
                <a:latin typeface="Arial"/>
                <a:ea typeface="Arial"/>
                <a:cs typeface="Arial"/>
                <a:sym typeface="Arial"/>
              </a:defRPr>
            </a:lvl7pPr>
            <a:lvl8pPr indent="0" lvl="7" marL="0" algn="l">
              <a:spcBef>
                <a:spcPts val="0"/>
              </a:spcBef>
              <a:buNone/>
              <a:defRPr b="1" sz="900">
                <a:solidFill>
                  <a:schemeClr val="lt2"/>
                </a:solidFill>
                <a:latin typeface="Arial"/>
                <a:ea typeface="Arial"/>
                <a:cs typeface="Arial"/>
                <a:sym typeface="Arial"/>
              </a:defRPr>
            </a:lvl8pPr>
            <a:lvl9pPr indent="0" lvl="8" marL="0" algn="l">
              <a:spcBef>
                <a:spcPts val="0"/>
              </a:spcBef>
              <a:buNone/>
              <a:defRPr b="1" sz="9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5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theme" Target="../theme/theme3.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marR="0" rtl="0" algn="l">
              <a:spcBef>
                <a:spcPts val="0"/>
              </a:spcBef>
              <a:spcAft>
                <a:spcPts val="0"/>
              </a:spcAft>
              <a:buSzPts val="1400"/>
              <a:buNone/>
              <a:defRPr b="0" i="0" sz="9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11" name="Google Shape;11;p1"/>
          <p:cNvCxnSpPr/>
          <p:nvPr/>
        </p:nvCxnSpPr>
        <p:spPr>
          <a:xfrm>
            <a:off x="360000" y="6498000"/>
            <a:ext cx="11473200" cy="0"/>
          </a:xfrm>
          <a:prstGeom prst="straightConnector1">
            <a:avLst/>
          </a:prstGeom>
          <a:noFill/>
          <a:ln cap="flat" cmpd="sng" w="12700">
            <a:solidFill>
              <a:schemeClr val="lt2"/>
            </a:solidFill>
            <a:prstDash val="solid"/>
            <a:round/>
            <a:headEnd len="sm" w="sm" type="none"/>
            <a:tailEnd len="sm" w="sm" type="none"/>
          </a:ln>
        </p:spPr>
      </p:cxnSp>
      <p:sp>
        <p:nvSpPr>
          <p:cNvPr id="12" name="Google Shape;12;p1"/>
          <p:cNvSpPr txBox="1"/>
          <p:nvPr/>
        </p:nvSpPr>
        <p:spPr>
          <a:xfrm>
            <a:off x="5770467" y="6516000"/>
            <a:ext cx="846386" cy="174851"/>
          </a:xfrm>
          <a:prstGeom prst="rect">
            <a:avLst/>
          </a:prstGeom>
          <a:noFill/>
          <a:ln>
            <a:noFill/>
          </a:ln>
        </p:spPr>
        <p:txBody>
          <a:bodyPr anchorCtr="0" anchor="t" bIns="0" lIns="0" spcFirstLastPara="1" rIns="0" wrap="square" tIns="36000">
            <a:noAutofit/>
          </a:bodyPr>
          <a:lstStyle/>
          <a:p>
            <a:pPr indent="0" lvl="0" marL="0" marR="0" rtl="0" algn="r">
              <a:spcBef>
                <a:spcPts val="0"/>
              </a:spcBef>
              <a:spcAft>
                <a:spcPts val="0"/>
              </a:spcAft>
              <a:buNone/>
            </a:pPr>
            <a:r>
              <a:rPr b="0" i="0" lang="en-US" sz="900" u="none" cap="none" strike="noStrike">
                <a:solidFill>
                  <a:schemeClr val="lt2"/>
                </a:solidFill>
                <a:latin typeface="Arial"/>
                <a:ea typeface="Arial"/>
                <a:cs typeface="Arial"/>
                <a:sym typeface="Arial"/>
              </a:rPr>
              <a:t>CONFIDENTIAL</a:t>
            </a:r>
            <a:endParaRPr/>
          </a:p>
        </p:txBody>
      </p:sp>
      <p:grpSp>
        <p:nvGrpSpPr>
          <p:cNvPr id="13" name="Google Shape;13;p1"/>
          <p:cNvGrpSpPr/>
          <p:nvPr/>
        </p:nvGrpSpPr>
        <p:grpSpPr>
          <a:xfrm>
            <a:off x="10244671" y="360000"/>
            <a:ext cx="1588529" cy="1071509"/>
            <a:chOff x="6819181" y="3305673"/>
            <a:chExt cx="1588529" cy="1071509"/>
          </a:xfrm>
        </p:grpSpPr>
        <p:sp>
          <p:nvSpPr>
            <p:cNvPr id="14" name="Google Shape;14;p1"/>
            <p:cNvSpPr/>
            <p:nvPr/>
          </p:nvSpPr>
          <p:spPr>
            <a:xfrm>
              <a:off x="6819181" y="3725285"/>
              <a:ext cx="1545070" cy="269001"/>
            </a:xfrm>
            <a:custGeom>
              <a:rect b="b" l="l" r="r" t="t"/>
              <a:pathLst>
                <a:path extrusionOk="0" h="130" w="748">
                  <a:moveTo>
                    <a:pt x="748" y="41"/>
                  </a:moveTo>
                  <a:cubicBezTo>
                    <a:pt x="684" y="36"/>
                    <a:pt x="604" y="32"/>
                    <a:pt x="517" y="32"/>
                  </a:cubicBezTo>
                  <a:cubicBezTo>
                    <a:pt x="383" y="32"/>
                    <a:pt x="232" y="42"/>
                    <a:pt x="95" y="70"/>
                  </a:cubicBezTo>
                  <a:cubicBezTo>
                    <a:pt x="72" y="41"/>
                    <a:pt x="44" y="18"/>
                    <a:pt x="0" y="0"/>
                  </a:cubicBezTo>
                  <a:cubicBezTo>
                    <a:pt x="0" y="1"/>
                    <a:pt x="0" y="1"/>
                    <a:pt x="0" y="1"/>
                  </a:cubicBezTo>
                  <a:cubicBezTo>
                    <a:pt x="38" y="43"/>
                    <a:pt x="62" y="78"/>
                    <a:pt x="79" y="130"/>
                  </a:cubicBezTo>
                  <a:cubicBezTo>
                    <a:pt x="272" y="58"/>
                    <a:pt x="515" y="44"/>
                    <a:pt x="697" y="44"/>
                  </a:cubicBezTo>
                  <a:cubicBezTo>
                    <a:pt x="715" y="44"/>
                    <a:pt x="732" y="45"/>
                    <a:pt x="748" y="45"/>
                  </a:cubicBezTo>
                  <a:lnTo>
                    <a:pt x="748" y="41"/>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 name="Google Shape;15;p1"/>
            <p:cNvSpPr/>
            <p:nvPr/>
          </p:nvSpPr>
          <p:spPr>
            <a:xfrm>
              <a:off x="6951808" y="3305673"/>
              <a:ext cx="1453654" cy="448835"/>
            </a:xfrm>
            <a:custGeom>
              <a:rect b="b" l="l" r="r" t="t"/>
              <a:pathLst>
                <a:path extrusionOk="0" h="217" w="704">
                  <a:moveTo>
                    <a:pt x="483" y="113"/>
                  </a:moveTo>
                  <a:cubicBezTo>
                    <a:pt x="484" y="108"/>
                    <a:pt x="485" y="104"/>
                    <a:pt x="485" y="98"/>
                  </a:cubicBezTo>
                  <a:cubicBezTo>
                    <a:pt x="485" y="87"/>
                    <a:pt x="478" y="83"/>
                    <a:pt x="471" y="83"/>
                  </a:cubicBezTo>
                  <a:cubicBezTo>
                    <a:pt x="458" y="83"/>
                    <a:pt x="452" y="90"/>
                    <a:pt x="449" y="113"/>
                  </a:cubicBezTo>
                  <a:lnTo>
                    <a:pt x="483" y="113"/>
                  </a:lnTo>
                  <a:close/>
                  <a:moveTo>
                    <a:pt x="240" y="170"/>
                  </a:moveTo>
                  <a:cubicBezTo>
                    <a:pt x="236" y="173"/>
                    <a:pt x="231" y="176"/>
                    <a:pt x="224" y="176"/>
                  </a:cubicBezTo>
                  <a:cubicBezTo>
                    <a:pt x="213" y="176"/>
                    <a:pt x="211" y="166"/>
                    <a:pt x="211" y="154"/>
                  </a:cubicBezTo>
                  <a:cubicBezTo>
                    <a:pt x="211" y="140"/>
                    <a:pt x="215" y="115"/>
                    <a:pt x="219" y="106"/>
                  </a:cubicBezTo>
                  <a:cubicBezTo>
                    <a:pt x="225" y="91"/>
                    <a:pt x="233" y="86"/>
                    <a:pt x="247" y="86"/>
                  </a:cubicBezTo>
                  <a:cubicBezTo>
                    <a:pt x="248" y="86"/>
                    <a:pt x="249" y="86"/>
                    <a:pt x="250" y="87"/>
                  </a:cubicBezTo>
                  <a:lnTo>
                    <a:pt x="240" y="170"/>
                  </a:lnTo>
                  <a:close/>
                  <a:moveTo>
                    <a:pt x="643" y="136"/>
                  </a:moveTo>
                  <a:cubicBezTo>
                    <a:pt x="638" y="176"/>
                    <a:pt x="632" y="185"/>
                    <a:pt x="621" y="185"/>
                  </a:cubicBezTo>
                  <a:cubicBezTo>
                    <a:pt x="610" y="185"/>
                    <a:pt x="606" y="177"/>
                    <a:pt x="606" y="160"/>
                  </a:cubicBezTo>
                  <a:cubicBezTo>
                    <a:pt x="606" y="153"/>
                    <a:pt x="607" y="143"/>
                    <a:pt x="608" y="132"/>
                  </a:cubicBezTo>
                  <a:cubicBezTo>
                    <a:pt x="612" y="92"/>
                    <a:pt x="618" y="83"/>
                    <a:pt x="630" y="83"/>
                  </a:cubicBezTo>
                  <a:cubicBezTo>
                    <a:pt x="641" y="83"/>
                    <a:pt x="645" y="91"/>
                    <a:pt x="645" y="108"/>
                  </a:cubicBezTo>
                  <a:cubicBezTo>
                    <a:pt x="645" y="115"/>
                    <a:pt x="644" y="125"/>
                    <a:pt x="643" y="136"/>
                  </a:cubicBezTo>
                  <a:moveTo>
                    <a:pt x="367" y="212"/>
                  </a:moveTo>
                  <a:cubicBezTo>
                    <a:pt x="309" y="212"/>
                    <a:pt x="309" y="212"/>
                    <a:pt x="309" y="212"/>
                  </a:cubicBezTo>
                  <a:cubicBezTo>
                    <a:pt x="335" y="0"/>
                    <a:pt x="335" y="0"/>
                    <a:pt x="335" y="0"/>
                  </a:cubicBezTo>
                  <a:cubicBezTo>
                    <a:pt x="393" y="0"/>
                    <a:pt x="393" y="0"/>
                    <a:pt x="393" y="0"/>
                  </a:cubicBezTo>
                  <a:lnTo>
                    <a:pt x="367" y="212"/>
                  </a:lnTo>
                  <a:close/>
                  <a:moveTo>
                    <a:pt x="484" y="175"/>
                  </a:moveTo>
                  <a:cubicBezTo>
                    <a:pt x="496" y="175"/>
                    <a:pt x="511" y="173"/>
                    <a:pt x="524" y="169"/>
                  </a:cubicBezTo>
                  <a:cubicBezTo>
                    <a:pt x="517" y="208"/>
                    <a:pt x="517" y="208"/>
                    <a:pt x="517" y="208"/>
                  </a:cubicBezTo>
                  <a:cubicBezTo>
                    <a:pt x="502" y="212"/>
                    <a:pt x="481" y="214"/>
                    <a:pt x="463" y="214"/>
                  </a:cubicBezTo>
                  <a:cubicBezTo>
                    <a:pt x="405" y="214"/>
                    <a:pt x="389" y="188"/>
                    <a:pt x="389" y="155"/>
                  </a:cubicBezTo>
                  <a:cubicBezTo>
                    <a:pt x="389" y="70"/>
                    <a:pt x="425" y="51"/>
                    <a:pt x="475" y="51"/>
                  </a:cubicBezTo>
                  <a:cubicBezTo>
                    <a:pt x="515" y="51"/>
                    <a:pt x="539" y="70"/>
                    <a:pt x="539" y="106"/>
                  </a:cubicBezTo>
                  <a:cubicBezTo>
                    <a:pt x="539" y="122"/>
                    <a:pt x="536" y="137"/>
                    <a:pt x="534" y="147"/>
                  </a:cubicBezTo>
                  <a:cubicBezTo>
                    <a:pt x="447" y="147"/>
                    <a:pt x="447" y="147"/>
                    <a:pt x="447" y="147"/>
                  </a:cubicBezTo>
                  <a:cubicBezTo>
                    <a:pt x="447" y="165"/>
                    <a:pt x="453" y="175"/>
                    <a:pt x="484" y="175"/>
                  </a:cubicBezTo>
                  <a:moveTo>
                    <a:pt x="257" y="52"/>
                  </a:moveTo>
                  <a:cubicBezTo>
                    <a:pt x="217" y="52"/>
                    <a:pt x="195" y="60"/>
                    <a:pt x="177" y="79"/>
                  </a:cubicBezTo>
                  <a:cubicBezTo>
                    <a:pt x="160" y="96"/>
                    <a:pt x="151" y="128"/>
                    <a:pt x="151" y="161"/>
                  </a:cubicBezTo>
                  <a:cubicBezTo>
                    <a:pt x="151" y="191"/>
                    <a:pt x="159" y="215"/>
                    <a:pt x="195" y="215"/>
                  </a:cubicBezTo>
                  <a:cubicBezTo>
                    <a:pt x="211" y="215"/>
                    <a:pt x="225" y="208"/>
                    <a:pt x="239" y="201"/>
                  </a:cubicBezTo>
                  <a:cubicBezTo>
                    <a:pt x="239" y="201"/>
                    <a:pt x="239" y="201"/>
                    <a:pt x="239" y="201"/>
                  </a:cubicBezTo>
                  <a:cubicBezTo>
                    <a:pt x="238" y="212"/>
                    <a:pt x="238" y="212"/>
                    <a:pt x="238" y="212"/>
                  </a:cubicBezTo>
                  <a:cubicBezTo>
                    <a:pt x="293" y="212"/>
                    <a:pt x="293" y="212"/>
                    <a:pt x="293" y="212"/>
                  </a:cubicBezTo>
                  <a:cubicBezTo>
                    <a:pt x="312" y="53"/>
                    <a:pt x="312" y="53"/>
                    <a:pt x="312" y="53"/>
                  </a:cubicBezTo>
                  <a:cubicBezTo>
                    <a:pt x="296" y="52"/>
                    <a:pt x="278" y="52"/>
                    <a:pt x="257" y="52"/>
                  </a:cubicBezTo>
                  <a:moveTo>
                    <a:pt x="704" y="108"/>
                  </a:moveTo>
                  <a:cubicBezTo>
                    <a:pt x="704" y="67"/>
                    <a:pt x="678" y="51"/>
                    <a:pt x="633" y="51"/>
                  </a:cubicBezTo>
                  <a:cubicBezTo>
                    <a:pt x="579" y="51"/>
                    <a:pt x="546" y="75"/>
                    <a:pt x="546" y="159"/>
                  </a:cubicBezTo>
                  <a:cubicBezTo>
                    <a:pt x="546" y="201"/>
                    <a:pt x="573" y="217"/>
                    <a:pt x="618" y="217"/>
                  </a:cubicBezTo>
                  <a:cubicBezTo>
                    <a:pt x="672" y="217"/>
                    <a:pt x="704" y="193"/>
                    <a:pt x="704" y="108"/>
                  </a:cubicBezTo>
                  <a:moveTo>
                    <a:pt x="131" y="0"/>
                  </a:moveTo>
                  <a:cubicBezTo>
                    <a:pt x="118" y="49"/>
                    <a:pt x="100" y="99"/>
                    <a:pt x="76" y="149"/>
                  </a:cubicBezTo>
                  <a:cubicBezTo>
                    <a:pt x="76" y="149"/>
                    <a:pt x="76" y="149"/>
                    <a:pt x="76" y="149"/>
                  </a:cubicBezTo>
                  <a:cubicBezTo>
                    <a:pt x="70" y="109"/>
                    <a:pt x="67" y="50"/>
                    <a:pt x="67" y="0"/>
                  </a:cubicBezTo>
                  <a:cubicBezTo>
                    <a:pt x="0" y="0"/>
                    <a:pt x="0" y="0"/>
                    <a:pt x="0" y="0"/>
                  </a:cubicBezTo>
                  <a:cubicBezTo>
                    <a:pt x="2" y="79"/>
                    <a:pt x="16" y="150"/>
                    <a:pt x="31" y="212"/>
                  </a:cubicBezTo>
                  <a:cubicBezTo>
                    <a:pt x="96" y="212"/>
                    <a:pt x="96" y="212"/>
                    <a:pt x="96" y="212"/>
                  </a:cubicBezTo>
                  <a:cubicBezTo>
                    <a:pt x="132" y="147"/>
                    <a:pt x="166" y="76"/>
                    <a:pt x="193" y="0"/>
                  </a:cubicBezTo>
                  <a:lnTo>
                    <a:pt x="131" y="0"/>
                  </a:lnTo>
                  <a:close/>
                </a:path>
              </a:pathLst>
            </a:custGeom>
            <a:solidFill>
              <a:srgbClr val="82E6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 name="Google Shape;16;p1"/>
            <p:cNvSpPr/>
            <p:nvPr/>
          </p:nvSpPr>
          <p:spPr>
            <a:xfrm>
              <a:off x="6957803" y="4105933"/>
              <a:ext cx="59945" cy="113895"/>
            </a:xfrm>
            <a:custGeom>
              <a:rect b="b" l="l" r="r" t="t"/>
              <a:pathLst>
                <a:path extrusionOk="0" h="55" w="29">
                  <a:moveTo>
                    <a:pt x="12" y="55"/>
                  </a:moveTo>
                  <a:cubicBezTo>
                    <a:pt x="6" y="55"/>
                    <a:pt x="3" y="54"/>
                    <a:pt x="0" y="52"/>
                  </a:cubicBezTo>
                  <a:cubicBezTo>
                    <a:pt x="2" y="47"/>
                    <a:pt x="2" y="47"/>
                    <a:pt x="2" y="47"/>
                  </a:cubicBezTo>
                  <a:cubicBezTo>
                    <a:pt x="4" y="48"/>
                    <a:pt x="7" y="49"/>
                    <a:pt x="11" y="49"/>
                  </a:cubicBezTo>
                  <a:cubicBezTo>
                    <a:pt x="17" y="49"/>
                    <a:pt x="21" y="45"/>
                    <a:pt x="21" y="39"/>
                  </a:cubicBezTo>
                  <a:cubicBezTo>
                    <a:pt x="21" y="34"/>
                    <a:pt x="19" y="32"/>
                    <a:pt x="12" y="29"/>
                  </a:cubicBezTo>
                  <a:cubicBezTo>
                    <a:pt x="3" y="25"/>
                    <a:pt x="0" y="20"/>
                    <a:pt x="0" y="15"/>
                  </a:cubicBezTo>
                  <a:cubicBezTo>
                    <a:pt x="0" y="6"/>
                    <a:pt x="6" y="0"/>
                    <a:pt x="16" y="0"/>
                  </a:cubicBezTo>
                  <a:cubicBezTo>
                    <a:pt x="21" y="0"/>
                    <a:pt x="24" y="1"/>
                    <a:pt x="27" y="2"/>
                  </a:cubicBezTo>
                  <a:cubicBezTo>
                    <a:pt x="25" y="7"/>
                    <a:pt x="25" y="7"/>
                    <a:pt x="25" y="7"/>
                  </a:cubicBezTo>
                  <a:cubicBezTo>
                    <a:pt x="23" y="6"/>
                    <a:pt x="20" y="4"/>
                    <a:pt x="16" y="4"/>
                  </a:cubicBezTo>
                  <a:cubicBezTo>
                    <a:pt x="11" y="4"/>
                    <a:pt x="7" y="8"/>
                    <a:pt x="7" y="14"/>
                  </a:cubicBezTo>
                  <a:cubicBezTo>
                    <a:pt x="7" y="19"/>
                    <a:pt x="12" y="22"/>
                    <a:pt x="16" y="24"/>
                  </a:cubicBezTo>
                  <a:cubicBezTo>
                    <a:pt x="27" y="28"/>
                    <a:pt x="29" y="34"/>
                    <a:pt x="29" y="39"/>
                  </a:cubicBezTo>
                  <a:cubicBezTo>
                    <a:pt x="29" y="48"/>
                    <a:pt x="22" y="55"/>
                    <a:pt x="12"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 name="Google Shape;17;p1"/>
            <p:cNvSpPr/>
            <p:nvPr/>
          </p:nvSpPr>
          <p:spPr>
            <a:xfrm>
              <a:off x="7042474" y="4105933"/>
              <a:ext cx="109399" cy="111647"/>
            </a:xfrm>
            <a:custGeom>
              <a:rect b="b" l="l" r="r" t="t"/>
              <a:pathLst>
                <a:path extrusionOk="0" h="54" w="53">
                  <a:moveTo>
                    <a:pt x="46" y="54"/>
                  </a:moveTo>
                  <a:cubicBezTo>
                    <a:pt x="46" y="53"/>
                    <a:pt x="42" y="14"/>
                    <a:pt x="42" y="14"/>
                  </a:cubicBezTo>
                  <a:cubicBezTo>
                    <a:pt x="41" y="10"/>
                    <a:pt x="41" y="7"/>
                    <a:pt x="41" y="7"/>
                  </a:cubicBezTo>
                  <a:cubicBezTo>
                    <a:pt x="41" y="7"/>
                    <a:pt x="41" y="7"/>
                    <a:pt x="41" y="7"/>
                  </a:cubicBezTo>
                  <a:cubicBezTo>
                    <a:pt x="41" y="7"/>
                    <a:pt x="41" y="10"/>
                    <a:pt x="40" y="14"/>
                  </a:cubicBezTo>
                  <a:cubicBezTo>
                    <a:pt x="40" y="14"/>
                    <a:pt x="29" y="53"/>
                    <a:pt x="28" y="54"/>
                  </a:cubicBezTo>
                  <a:cubicBezTo>
                    <a:pt x="24" y="54"/>
                    <a:pt x="24" y="54"/>
                    <a:pt x="24" y="54"/>
                  </a:cubicBezTo>
                  <a:cubicBezTo>
                    <a:pt x="23" y="53"/>
                    <a:pt x="12" y="14"/>
                    <a:pt x="12" y="14"/>
                  </a:cubicBezTo>
                  <a:cubicBezTo>
                    <a:pt x="11" y="11"/>
                    <a:pt x="11" y="7"/>
                    <a:pt x="11" y="7"/>
                  </a:cubicBezTo>
                  <a:cubicBezTo>
                    <a:pt x="11" y="7"/>
                    <a:pt x="11" y="7"/>
                    <a:pt x="11" y="7"/>
                  </a:cubicBezTo>
                  <a:cubicBezTo>
                    <a:pt x="11" y="7"/>
                    <a:pt x="11" y="11"/>
                    <a:pt x="10" y="14"/>
                  </a:cubicBezTo>
                  <a:cubicBezTo>
                    <a:pt x="10" y="14"/>
                    <a:pt x="6" y="53"/>
                    <a:pt x="6" y="54"/>
                  </a:cubicBezTo>
                  <a:cubicBezTo>
                    <a:pt x="0" y="54"/>
                    <a:pt x="0" y="54"/>
                    <a:pt x="0" y="54"/>
                  </a:cubicBezTo>
                  <a:cubicBezTo>
                    <a:pt x="6" y="0"/>
                    <a:pt x="6" y="0"/>
                    <a:pt x="6" y="0"/>
                  </a:cubicBezTo>
                  <a:cubicBezTo>
                    <a:pt x="14" y="0"/>
                    <a:pt x="14" y="0"/>
                    <a:pt x="14" y="0"/>
                  </a:cubicBezTo>
                  <a:cubicBezTo>
                    <a:pt x="25" y="39"/>
                    <a:pt x="25" y="39"/>
                    <a:pt x="25" y="39"/>
                  </a:cubicBezTo>
                  <a:cubicBezTo>
                    <a:pt x="26" y="43"/>
                    <a:pt x="26" y="45"/>
                    <a:pt x="26" y="45"/>
                  </a:cubicBezTo>
                  <a:cubicBezTo>
                    <a:pt x="26" y="45"/>
                    <a:pt x="26" y="45"/>
                    <a:pt x="26" y="45"/>
                  </a:cubicBezTo>
                  <a:cubicBezTo>
                    <a:pt x="26" y="45"/>
                    <a:pt x="27" y="43"/>
                    <a:pt x="28" y="39"/>
                  </a:cubicBezTo>
                  <a:cubicBezTo>
                    <a:pt x="39" y="0"/>
                    <a:pt x="39" y="0"/>
                    <a:pt x="39" y="0"/>
                  </a:cubicBezTo>
                  <a:cubicBezTo>
                    <a:pt x="46" y="0"/>
                    <a:pt x="46" y="0"/>
                    <a:pt x="46" y="0"/>
                  </a:cubicBezTo>
                  <a:cubicBezTo>
                    <a:pt x="53" y="54"/>
                    <a:pt x="53" y="54"/>
                    <a:pt x="53" y="54"/>
                  </a:cubicBezTo>
                  <a:lnTo>
                    <a:pt x="46" y="5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 name="Google Shape;18;p1"/>
            <p:cNvSpPr/>
            <p:nvPr/>
          </p:nvSpPr>
          <p:spPr>
            <a:xfrm>
              <a:off x="7170606" y="4105933"/>
              <a:ext cx="88418" cy="111647"/>
            </a:xfrm>
            <a:custGeom>
              <a:rect b="b" l="l" r="r" t="t"/>
              <a:pathLst>
                <a:path extrusionOk="0" h="54" w="43">
                  <a:moveTo>
                    <a:pt x="35" y="54"/>
                  </a:moveTo>
                  <a:cubicBezTo>
                    <a:pt x="30" y="38"/>
                    <a:pt x="30" y="38"/>
                    <a:pt x="30" y="38"/>
                  </a:cubicBezTo>
                  <a:cubicBezTo>
                    <a:pt x="12" y="38"/>
                    <a:pt x="12" y="38"/>
                    <a:pt x="12" y="38"/>
                  </a:cubicBezTo>
                  <a:cubicBezTo>
                    <a:pt x="7" y="54"/>
                    <a:pt x="7" y="54"/>
                    <a:pt x="7" y="54"/>
                  </a:cubicBezTo>
                  <a:cubicBezTo>
                    <a:pt x="0" y="54"/>
                    <a:pt x="0" y="54"/>
                    <a:pt x="0" y="54"/>
                  </a:cubicBezTo>
                  <a:cubicBezTo>
                    <a:pt x="18" y="0"/>
                    <a:pt x="18" y="0"/>
                    <a:pt x="18" y="0"/>
                  </a:cubicBezTo>
                  <a:cubicBezTo>
                    <a:pt x="25" y="0"/>
                    <a:pt x="25" y="0"/>
                    <a:pt x="25" y="0"/>
                  </a:cubicBezTo>
                  <a:cubicBezTo>
                    <a:pt x="43" y="54"/>
                    <a:pt x="43" y="54"/>
                    <a:pt x="43" y="54"/>
                  </a:cubicBezTo>
                  <a:lnTo>
                    <a:pt x="35" y="54"/>
                  </a:lnTo>
                  <a:close/>
                  <a:moveTo>
                    <a:pt x="23" y="13"/>
                  </a:moveTo>
                  <a:cubicBezTo>
                    <a:pt x="22" y="9"/>
                    <a:pt x="21" y="7"/>
                    <a:pt x="21" y="7"/>
                  </a:cubicBezTo>
                  <a:cubicBezTo>
                    <a:pt x="21" y="7"/>
                    <a:pt x="21" y="7"/>
                    <a:pt x="21" y="7"/>
                  </a:cubicBezTo>
                  <a:cubicBezTo>
                    <a:pt x="21" y="7"/>
                    <a:pt x="21" y="9"/>
                    <a:pt x="20" y="13"/>
                  </a:cubicBezTo>
                  <a:cubicBezTo>
                    <a:pt x="13" y="34"/>
                    <a:pt x="13" y="34"/>
                    <a:pt x="13" y="34"/>
                  </a:cubicBezTo>
                  <a:cubicBezTo>
                    <a:pt x="29" y="34"/>
                    <a:pt x="29" y="34"/>
                    <a:pt x="29" y="34"/>
                  </a:cubicBezTo>
                  <a:lnTo>
                    <a:pt x="23" y="13"/>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1"/>
            <p:cNvSpPr/>
            <p:nvPr/>
          </p:nvSpPr>
          <p:spPr>
            <a:xfrm>
              <a:off x="7282252" y="4105933"/>
              <a:ext cx="68187" cy="111647"/>
            </a:xfrm>
            <a:custGeom>
              <a:rect b="b" l="l" r="r" t="t"/>
              <a:pathLst>
                <a:path extrusionOk="0" h="54" w="33">
                  <a:moveTo>
                    <a:pt x="25" y="54"/>
                  </a:moveTo>
                  <a:cubicBezTo>
                    <a:pt x="8" y="29"/>
                    <a:pt x="8" y="29"/>
                    <a:pt x="8" y="29"/>
                  </a:cubicBezTo>
                  <a:cubicBezTo>
                    <a:pt x="7" y="29"/>
                    <a:pt x="7" y="29"/>
                    <a:pt x="7" y="29"/>
                  </a:cubicBezTo>
                  <a:cubicBezTo>
                    <a:pt x="7" y="54"/>
                    <a:pt x="7" y="54"/>
                    <a:pt x="7" y="54"/>
                  </a:cubicBezTo>
                  <a:cubicBezTo>
                    <a:pt x="0" y="54"/>
                    <a:pt x="0" y="54"/>
                    <a:pt x="0" y="54"/>
                  </a:cubicBezTo>
                  <a:cubicBezTo>
                    <a:pt x="0" y="2"/>
                    <a:pt x="0" y="2"/>
                    <a:pt x="0" y="2"/>
                  </a:cubicBezTo>
                  <a:cubicBezTo>
                    <a:pt x="3" y="1"/>
                    <a:pt x="8" y="0"/>
                    <a:pt x="14" y="0"/>
                  </a:cubicBezTo>
                  <a:cubicBezTo>
                    <a:pt x="26" y="0"/>
                    <a:pt x="32" y="5"/>
                    <a:pt x="32" y="15"/>
                  </a:cubicBezTo>
                  <a:cubicBezTo>
                    <a:pt x="32" y="25"/>
                    <a:pt x="26" y="30"/>
                    <a:pt x="16" y="30"/>
                  </a:cubicBezTo>
                  <a:cubicBezTo>
                    <a:pt x="16" y="30"/>
                    <a:pt x="16" y="30"/>
                    <a:pt x="16" y="30"/>
                  </a:cubicBezTo>
                  <a:cubicBezTo>
                    <a:pt x="33" y="54"/>
                    <a:pt x="33" y="54"/>
                    <a:pt x="33" y="54"/>
                  </a:cubicBezTo>
                  <a:lnTo>
                    <a:pt x="25" y="54"/>
                  </a:lnTo>
                  <a:close/>
                  <a:moveTo>
                    <a:pt x="14" y="4"/>
                  </a:moveTo>
                  <a:cubicBezTo>
                    <a:pt x="11" y="4"/>
                    <a:pt x="9" y="4"/>
                    <a:pt x="7" y="5"/>
                  </a:cubicBezTo>
                  <a:cubicBezTo>
                    <a:pt x="7" y="27"/>
                    <a:pt x="7" y="27"/>
                    <a:pt x="7" y="27"/>
                  </a:cubicBezTo>
                  <a:cubicBezTo>
                    <a:pt x="8" y="28"/>
                    <a:pt x="10" y="28"/>
                    <a:pt x="12" y="28"/>
                  </a:cubicBezTo>
                  <a:cubicBezTo>
                    <a:pt x="21" y="28"/>
                    <a:pt x="25" y="23"/>
                    <a:pt x="25" y="16"/>
                  </a:cubicBezTo>
                  <a:cubicBezTo>
                    <a:pt x="25" y="8"/>
                    <a:pt x="21" y="4"/>
                    <a:pt x="14"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1"/>
            <p:cNvSpPr/>
            <p:nvPr/>
          </p:nvSpPr>
          <p:spPr>
            <a:xfrm>
              <a:off x="7368423" y="4105933"/>
              <a:ext cx="58446" cy="111647"/>
            </a:xfrm>
            <a:custGeom>
              <a:rect b="b" l="l" r="r" t="t"/>
              <a:pathLst>
                <a:path extrusionOk="0" h="149" w="78">
                  <a:moveTo>
                    <a:pt x="50" y="14"/>
                  </a:moveTo>
                  <a:lnTo>
                    <a:pt x="50" y="149"/>
                  </a:lnTo>
                  <a:lnTo>
                    <a:pt x="31" y="149"/>
                  </a:lnTo>
                  <a:lnTo>
                    <a:pt x="31" y="14"/>
                  </a:lnTo>
                  <a:lnTo>
                    <a:pt x="0" y="14"/>
                  </a:lnTo>
                  <a:lnTo>
                    <a:pt x="0" y="0"/>
                  </a:lnTo>
                  <a:lnTo>
                    <a:pt x="78" y="0"/>
                  </a:lnTo>
                  <a:lnTo>
                    <a:pt x="78" y="14"/>
                  </a:lnTo>
                  <a:lnTo>
                    <a:pt x="50" y="1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1"/>
            <p:cNvSpPr/>
            <p:nvPr/>
          </p:nvSpPr>
          <p:spPr>
            <a:xfrm>
              <a:off x="7496554" y="4105933"/>
              <a:ext cx="59945" cy="111647"/>
            </a:xfrm>
            <a:custGeom>
              <a:rect b="b" l="l" r="r" t="t"/>
              <a:pathLst>
                <a:path extrusionOk="0" h="149" w="80">
                  <a:moveTo>
                    <a:pt x="50" y="14"/>
                  </a:moveTo>
                  <a:lnTo>
                    <a:pt x="50" y="149"/>
                  </a:lnTo>
                  <a:lnTo>
                    <a:pt x="31" y="149"/>
                  </a:lnTo>
                  <a:lnTo>
                    <a:pt x="31" y="14"/>
                  </a:lnTo>
                  <a:lnTo>
                    <a:pt x="0" y="14"/>
                  </a:lnTo>
                  <a:lnTo>
                    <a:pt x="0" y="0"/>
                  </a:lnTo>
                  <a:lnTo>
                    <a:pt x="80" y="0"/>
                  </a:lnTo>
                  <a:lnTo>
                    <a:pt x="80" y="14"/>
                  </a:lnTo>
                  <a:lnTo>
                    <a:pt x="50" y="1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1"/>
            <p:cNvSpPr/>
            <p:nvPr/>
          </p:nvSpPr>
          <p:spPr>
            <a:xfrm>
              <a:off x="7581226" y="4105933"/>
              <a:ext cx="51702" cy="111647"/>
            </a:xfrm>
            <a:custGeom>
              <a:rect b="b" l="l" r="r" t="t"/>
              <a:pathLst>
                <a:path extrusionOk="0" h="149" w="69">
                  <a:moveTo>
                    <a:pt x="0" y="149"/>
                  </a:moveTo>
                  <a:lnTo>
                    <a:pt x="0" y="0"/>
                  </a:lnTo>
                  <a:lnTo>
                    <a:pt x="69" y="0"/>
                  </a:lnTo>
                  <a:lnTo>
                    <a:pt x="69" y="14"/>
                  </a:lnTo>
                  <a:lnTo>
                    <a:pt x="20" y="14"/>
                  </a:lnTo>
                  <a:lnTo>
                    <a:pt x="20" y="66"/>
                  </a:lnTo>
                  <a:lnTo>
                    <a:pt x="64" y="66"/>
                  </a:lnTo>
                  <a:lnTo>
                    <a:pt x="64" y="80"/>
                  </a:lnTo>
                  <a:lnTo>
                    <a:pt x="20" y="80"/>
                  </a:lnTo>
                  <a:lnTo>
                    <a:pt x="20" y="135"/>
                  </a:lnTo>
                  <a:lnTo>
                    <a:pt x="69" y="135"/>
                  </a:lnTo>
                  <a:lnTo>
                    <a:pt x="69" y="149"/>
                  </a:lnTo>
                  <a:lnTo>
                    <a:pt x="0" y="149"/>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1"/>
            <p:cNvSpPr/>
            <p:nvPr/>
          </p:nvSpPr>
          <p:spPr>
            <a:xfrm>
              <a:off x="7656156" y="4105933"/>
              <a:ext cx="63691" cy="113895"/>
            </a:xfrm>
            <a:custGeom>
              <a:rect b="b" l="l" r="r" t="t"/>
              <a:pathLst>
                <a:path extrusionOk="0" h="55" w="31">
                  <a:moveTo>
                    <a:pt x="20" y="55"/>
                  </a:moveTo>
                  <a:cubicBezTo>
                    <a:pt x="7" y="55"/>
                    <a:pt x="0" y="42"/>
                    <a:pt x="0" y="27"/>
                  </a:cubicBezTo>
                  <a:cubicBezTo>
                    <a:pt x="0" y="12"/>
                    <a:pt x="7" y="0"/>
                    <a:pt x="20" y="0"/>
                  </a:cubicBezTo>
                  <a:cubicBezTo>
                    <a:pt x="25" y="0"/>
                    <a:pt x="28" y="1"/>
                    <a:pt x="30" y="3"/>
                  </a:cubicBezTo>
                  <a:cubicBezTo>
                    <a:pt x="29" y="7"/>
                    <a:pt x="29" y="7"/>
                    <a:pt x="29" y="7"/>
                  </a:cubicBezTo>
                  <a:cubicBezTo>
                    <a:pt x="27" y="6"/>
                    <a:pt x="25" y="5"/>
                    <a:pt x="21" y="5"/>
                  </a:cubicBezTo>
                  <a:cubicBezTo>
                    <a:pt x="11" y="5"/>
                    <a:pt x="7" y="16"/>
                    <a:pt x="7" y="27"/>
                  </a:cubicBezTo>
                  <a:cubicBezTo>
                    <a:pt x="7" y="39"/>
                    <a:pt x="11" y="49"/>
                    <a:pt x="21" y="49"/>
                  </a:cubicBezTo>
                  <a:cubicBezTo>
                    <a:pt x="24" y="49"/>
                    <a:pt x="27" y="49"/>
                    <a:pt x="29" y="47"/>
                  </a:cubicBezTo>
                  <a:cubicBezTo>
                    <a:pt x="31" y="52"/>
                    <a:pt x="31" y="52"/>
                    <a:pt x="31" y="52"/>
                  </a:cubicBezTo>
                  <a:cubicBezTo>
                    <a:pt x="28" y="54"/>
                    <a:pt x="24" y="55"/>
                    <a:pt x="20"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1"/>
            <p:cNvSpPr/>
            <p:nvPr/>
          </p:nvSpPr>
          <p:spPr>
            <a:xfrm>
              <a:off x="7744574" y="4105933"/>
              <a:ext cx="70435" cy="111647"/>
            </a:xfrm>
            <a:custGeom>
              <a:rect b="b" l="l" r="r" t="t"/>
              <a:pathLst>
                <a:path extrusionOk="0" h="149" w="94">
                  <a:moveTo>
                    <a:pt x="75" y="149"/>
                  </a:moveTo>
                  <a:lnTo>
                    <a:pt x="75" y="80"/>
                  </a:lnTo>
                  <a:lnTo>
                    <a:pt x="19" y="80"/>
                  </a:lnTo>
                  <a:lnTo>
                    <a:pt x="19" y="149"/>
                  </a:lnTo>
                  <a:lnTo>
                    <a:pt x="0" y="149"/>
                  </a:lnTo>
                  <a:lnTo>
                    <a:pt x="0" y="0"/>
                  </a:lnTo>
                  <a:lnTo>
                    <a:pt x="19" y="0"/>
                  </a:lnTo>
                  <a:lnTo>
                    <a:pt x="19" y="66"/>
                  </a:lnTo>
                  <a:lnTo>
                    <a:pt x="75" y="66"/>
                  </a:lnTo>
                  <a:lnTo>
                    <a:pt x="75" y="0"/>
                  </a:lnTo>
                  <a:lnTo>
                    <a:pt x="94" y="0"/>
                  </a:lnTo>
                  <a:lnTo>
                    <a:pt x="94" y="149"/>
                  </a:lnTo>
                  <a:lnTo>
                    <a:pt x="75" y="149"/>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1"/>
            <p:cNvSpPr/>
            <p:nvPr/>
          </p:nvSpPr>
          <p:spPr>
            <a:xfrm>
              <a:off x="7847979" y="4105933"/>
              <a:ext cx="80176" cy="111647"/>
            </a:xfrm>
            <a:custGeom>
              <a:rect b="b" l="l" r="r" t="t"/>
              <a:pathLst>
                <a:path extrusionOk="0" h="54" w="39">
                  <a:moveTo>
                    <a:pt x="33" y="54"/>
                  </a:moveTo>
                  <a:cubicBezTo>
                    <a:pt x="10" y="15"/>
                    <a:pt x="10" y="15"/>
                    <a:pt x="10" y="15"/>
                  </a:cubicBezTo>
                  <a:cubicBezTo>
                    <a:pt x="8" y="11"/>
                    <a:pt x="6" y="8"/>
                    <a:pt x="6" y="8"/>
                  </a:cubicBezTo>
                  <a:cubicBezTo>
                    <a:pt x="6" y="8"/>
                    <a:pt x="6" y="8"/>
                    <a:pt x="6" y="8"/>
                  </a:cubicBezTo>
                  <a:cubicBezTo>
                    <a:pt x="6" y="8"/>
                    <a:pt x="6" y="12"/>
                    <a:pt x="6" y="15"/>
                  </a:cubicBezTo>
                  <a:cubicBezTo>
                    <a:pt x="6" y="54"/>
                    <a:pt x="6" y="54"/>
                    <a:pt x="6" y="54"/>
                  </a:cubicBezTo>
                  <a:cubicBezTo>
                    <a:pt x="0" y="54"/>
                    <a:pt x="0" y="54"/>
                    <a:pt x="0" y="54"/>
                  </a:cubicBezTo>
                  <a:cubicBezTo>
                    <a:pt x="0" y="0"/>
                    <a:pt x="0" y="0"/>
                    <a:pt x="0" y="0"/>
                  </a:cubicBezTo>
                  <a:cubicBezTo>
                    <a:pt x="8" y="0"/>
                    <a:pt x="8" y="0"/>
                    <a:pt x="8" y="0"/>
                  </a:cubicBezTo>
                  <a:cubicBezTo>
                    <a:pt x="30" y="38"/>
                    <a:pt x="30" y="38"/>
                    <a:pt x="30" y="38"/>
                  </a:cubicBezTo>
                  <a:cubicBezTo>
                    <a:pt x="32" y="41"/>
                    <a:pt x="33" y="44"/>
                    <a:pt x="33" y="44"/>
                  </a:cubicBezTo>
                  <a:cubicBezTo>
                    <a:pt x="33" y="44"/>
                    <a:pt x="33" y="44"/>
                    <a:pt x="33" y="44"/>
                  </a:cubicBezTo>
                  <a:cubicBezTo>
                    <a:pt x="33" y="44"/>
                    <a:pt x="33" y="41"/>
                    <a:pt x="33" y="38"/>
                  </a:cubicBezTo>
                  <a:cubicBezTo>
                    <a:pt x="33" y="0"/>
                    <a:pt x="33" y="0"/>
                    <a:pt x="33" y="0"/>
                  </a:cubicBezTo>
                  <a:cubicBezTo>
                    <a:pt x="39" y="0"/>
                    <a:pt x="39" y="0"/>
                    <a:pt x="39" y="0"/>
                  </a:cubicBezTo>
                  <a:cubicBezTo>
                    <a:pt x="39" y="54"/>
                    <a:pt x="39" y="54"/>
                    <a:pt x="39" y="54"/>
                  </a:cubicBezTo>
                  <a:lnTo>
                    <a:pt x="33" y="5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1"/>
            <p:cNvSpPr/>
            <p:nvPr/>
          </p:nvSpPr>
          <p:spPr>
            <a:xfrm>
              <a:off x="7957377" y="4105933"/>
              <a:ext cx="80925" cy="113895"/>
            </a:xfrm>
            <a:custGeom>
              <a:rect b="b" l="l" r="r" t="t"/>
              <a:pathLst>
                <a:path extrusionOk="0" h="55" w="39">
                  <a:moveTo>
                    <a:pt x="19" y="55"/>
                  </a:moveTo>
                  <a:cubicBezTo>
                    <a:pt x="5" y="55"/>
                    <a:pt x="0" y="43"/>
                    <a:pt x="0" y="27"/>
                  </a:cubicBezTo>
                  <a:cubicBezTo>
                    <a:pt x="0" y="12"/>
                    <a:pt x="5" y="0"/>
                    <a:pt x="19" y="0"/>
                  </a:cubicBezTo>
                  <a:cubicBezTo>
                    <a:pt x="33" y="0"/>
                    <a:pt x="39" y="12"/>
                    <a:pt x="39" y="27"/>
                  </a:cubicBezTo>
                  <a:cubicBezTo>
                    <a:pt x="39" y="43"/>
                    <a:pt x="33" y="55"/>
                    <a:pt x="19" y="55"/>
                  </a:cubicBezTo>
                  <a:close/>
                  <a:moveTo>
                    <a:pt x="19" y="4"/>
                  </a:moveTo>
                  <a:cubicBezTo>
                    <a:pt x="9" y="4"/>
                    <a:pt x="7" y="16"/>
                    <a:pt x="7" y="27"/>
                  </a:cubicBezTo>
                  <a:cubicBezTo>
                    <a:pt x="7" y="38"/>
                    <a:pt x="9" y="49"/>
                    <a:pt x="19" y="49"/>
                  </a:cubicBezTo>
                  <a:cubicBezTo>
                    <a:pt x="29" y="49"/>
                    <a:pt x="31" y="38"/>
                    <a:pt x="31" y="27"/>
                  </a:cubicBezTo>
                  <a:cubicBezTo>
                    <a:pt x="31" y="16"/>
                    <a:pt x="29" y="4"/>
                    <a:pt x="19"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1"/>
            <p:cNvSpPr/>
            <p:nvPr/>
          </p:nvSpPr>
          <p:spPr>
            <a:xfrm>
              <a:off x="8066776" y="4105933"/>
              <a:ext cx="47956" cy="111647"/>
            </a:xfrm>
            <a:custGeom>
              <a:rect b="b" l="l" r="r" t="t"/>
              <a:pathLst>
                <a:path extrusionOk="0" h="149" w="64">
                  <a:moveTo>
                    <a:pt x="0" y="149"/>
                  </a:moveTo>
                  <a:lnTo>
                    <a:pt x="0" y="0"/>
                  </a:lnTo>
                  <a:lnTo>
                    <a:pt x="19" y="0"/>
                  </a:lnTo>
                  <a:lnTo>
                    <a:pt x="19" y="135"/>
                  </a:lnTo>
                  <a:lnTo>
                    <a:pt x="64" y="135"/>
                  </a:lnTo>
                  <a:lnTo>
                    <a:pt x="64" y="149"/>
                  </a:lnTo>
                  <a:lnTo>
                    <a:pt x="0" y="149"/>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 name="Google Shape;28;p1"/>
            <p:cNvSpPr/>
            <p:nvPr/>
          </p:nvSpPr>
          <p:spPr>
            <a:xfrm>
              <a:off x="8132715" y="4105933"/>
              <a:ext cx="78677" cy="113895"/>
            </a:xfrm>
            <a:custGeom>
              <a:rect b="b" l="l" r="r" t="t"/>
              <a:pathLst>
                <a:path extrusionOk="0" h="55" w="38">
                  <a:moveTo>
                    <a:pt x="19" y="55"/>
                  </a:moveTo>
                  <a:cubicBezTo>
                    <a:pt x="5" y="55"/>
                    <a:pt x="0" y="43"/>
                    <a:pt x="0" y="27"/>
                  </a:cubicBezTo>
                  <a:cubicBezTo>
                    <a:pt x="0" y="12"/>
                    <a:pt x="5" y="0"/>
                    <a:pt x="19" y="0"/>
                  </a:cubicBezTo>
                  <a:cubicBezTo>
                    <a:pt x="33" y="0"/>
                    <a:pt x="38" y="12"/>
                    <a:pt x="38" y="27"/>
                  </a:cubicBezTo>
                  <a:cubicBezTo>
                    <a:pt x="38" y="43"/>
                    <a:pt x="33" y="55"/>
                    <a:pt x="19" y="55"/>
                  </a:cubicBezTo>
                  <a:close/>
                  <a:moveTo>
                    <a:pt x="19" y="4"/>
                  </a:moveTo>
                  <a:cubicBezTo>
                    <a:pt x="9" y="4"/>
                    <a:pt x="7" y="16"/>
                    <a:pt x="7" y="27"/>
                  </a:cubicBezTo>
                  <a:cubicBezTo>
                    <a:pt x="7" y="38"/>
                    <a:pt x="9" y="49"/>
                    <a:pt x="19" y="49"/>
                  </a:cubicBezTo>
                  <a:cubicBezTo>
                    <a:pt x="29" y="49"/>
                    <a:pt x="31" y="38"/>
                    <a:pt x="31" y="27"/>
                  </a:cubicBezTo>
                  <a:cubicBezTo>
                    <a:pt x="31" y="16"/>
                    <a:pt x="29" y="4"/>
                    <a:pt x="19"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 name="Google Shape;29;p1"/>
            <p:cNvSpPr/>
            <p:nvPr/>
          </p:nvSpPr>
          <p:spPr>
            <a:xfrm>
              <a:off x="8238367" y="4105933"/>
              <a:ext cx="74182" cy="113895"/>
            </a:xfrm>
            <a:custGeom>
              <a:rect b="b" l="l" r="r" t="t"/>
              <a:pathLst>
                <a:path extrusionOk="0" h="55" w="36">
                  <a:moveTo>
                    <a:pt x="22" y="55"/>
                  </a:moveTo>
                  <a:cubicBezTo>
                    <a:pt x="10" y="55"/>
                    <a:pt x="0" y="46"/>
                    <a:pt x="0" y="27"/>
                  </a:cubicBezTo>
                  <a:cubicBezTo>
                    <a:pt x="0" y="9"/>
                    <a:pt x="10" y="0"/>
                    <a:pt x="22" y="0"/>
                  </a:cubicBezTo>
                  <a:cubicBezTo>
                    <a:pt x="28" y="0"/>
                    <a:pt x="32" y="1"/>
                    <a:pt x="35" y="2"/>
                  </a:cubicBezTo>
                  <a:cubicBezTo>
                    <a:pt x="33" y="7"/>
                    <a:pt x="33" y="7"/>
                    <a:pt x="33" y="7"/>
                  </a:cubicBezTo>
                  <a:cubicBezTo>
                    <a:pt x="31" y="6"/>
                    <a:pt x="28" y="5"/>
                    <a:pt x="23" y="5"/>
                  </a:cubicBezTo>
                  <a:cubicBezTo>
                    <a:pt x="13" y="5"/>
                    <a:pt x="7" y="12"/>
                    <a:pt x="7" y="27"/>
                  </a:cubicBezTo>
                  <a:cubicBezTo>
                    <a:pt x="7" y="42"/>
                    <a:pt x="14" y="50"/>
                    <a:pt x="22" y="50"/>
                  </a:cubicBezTo>
                  <a:cubicBezTo>
                    <a:pt x="26" y="50"/>
                    <a:pt x="28" y="49"/>
                    <a:pt x="29" y="49"/>
                  </a:cubicBezTo>
                  <a:cubicBezTo>
                    <a:pt x="29" y="28"/>
                    <a:pt x="29" y="28"/>
                    <a:pt x="29" y="28"/>
                  </a:cubicBezTo>
                  <a:cubicBezTo>
                    <a:pt x="20" y="28"/>
                    <a:pt x="20" y="28"/>
                    <a:pt x="20" y="28"/>
                  </a:cubicBezTo>
                  <a:cubicBezTo>
                    <a:pt x="20" y="24"/>
                    <a:pt x="20" y="24"/>
                    <a:pt x="20" y="24"/>
                  </a:cubicBezTo>
                  <a:cubicBezTo>
                    <a:pt x="36" y="24"/>
                    <a:pt x="36" y="24"/>
                    <a:pt x="36" y="24"/>
                  </a:cubicBezTo>
                  <a:cubicBezTo>
                    <a:pt x="36" y="52"/>
                    <a:pt x="36" y="52"/>
                    <a:pt x="36" y="52"/>
                  </a:cubicBezTo>
                  <a:cubicBezTo>
                    <a:pt x="33" y="54"/>
                    <a:pt x="29" y="55"/>
                    <a:pt x="22"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1"/>
            <p:cNvSpPr/>
            <p:nvPr/>
          </p:nvSpPr>
          <p:spPr>
            <a:xfrm>
              <a:off x="8331281" y="4105933"/>
              <a:ext cx="76429" cy="111647"/>
            </a:xfrm>
            <a:custGeom>
              <a:rect b="b" l="l" r="r" t="t"/>
              <a:pathLst>
                <a:path extrusionOk="0" h="149" w="102">
                  <a:moveTo>
                    <a:pt x="61" y="83"/>
                  </a:moveTo>
                  <a:lnTo>
                    <a:pt x="61" y="149"/>
                  </a:lnTo>
                  <a:lnTo>
                    <a:pt x="41" y="149"/>
                  </a:lnTo>
                  <a:lnTo>
                    <a:pt x="41" y="83"/>
                  </a:lnTo>
                  <a:lnTo>
                    <a:pt x="0" y="0"/>
                  </a:lnTo>
                  <a:lnTo>
                    <a:pt x="22" y="0"/>
                  </a:lnTo>
                  <a:lnTo>
                    <a:pt x="52" y="69"/>
                  </a:lnTo>
                  <a:lnTo>
                    <a:pt x="52" y="69"/>
                  </a:lnTo>
                  <a:lnTo>
                    <a:pt x="83" y="0"/>
                  </a:lnTo>
                  <a:lnTo>
                    <a:pt x="102" y="0"/>
                  </a:lnTo>
                  <a:lnTo>
                    <a:pt x="61" y="83"/>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 name="Google Shape;31;p1"/>
            <p:cNvSpPr/>
            <p:nvPr/>
          </p:nvSpPr>
          <p:spPr>
            <a:xfrm>
              <a:off x="6963797" y="4263287"/>
              <a:ext cx="49454" cy="111647"/>
            </a:xfrm>
            <a:custGeom>
              <a:rect b="b" l="l" r="r" t="t"/>
              <a:pathLst>
                <a:path extrusionOk="0" h="149" w="66">
                  <a:moveTo>
                    <a:pt x="19" y="14"/>
                  </a:moveTo>
                  <a:lnTo>
                    <a:pt x="19" y="66"/>
                  </a:lnTo>
                  <a:lnTo>
                    <a:pt x="64" y="66"/>
                  </a:lnTo>
                  <a:lnTo>
                    <a:pt x="64" y="80"/>
                  </a:lnTo>
                  <a:lnTo>
                    <a:pt x="19" y="80"/>
                  </a:lnTo>
                  <a:lnTo>
                    <a:pt x="19" y="149"/>
                  </a:lnTo>
                  <a:lnTo>
                    <a:pt x="0" y="149"/>
                  </a:lnTo>
                  <a:lnTo>
                    <a:pt x="0" y="0"/>
                  </a:lnTo>
                  <a:lnTo>
                    <a:pt x="66" y="0"/>
                  </a:lnTo>
                  <a:lnTo>
                    <a:pt x="66" y="14"/>
                  </a:lnTo>
                  <a:lnTo>
                    <a:pt x="19" y="1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1"/>
            <p:cNvSpPr/>
            <p:nvPr/>
          </p:nvSpPr>
          <p:spPr>
            <a:xfrm>
              <a:off x="7040226" y="4263287"/>
              <a:ext cx="78677" cy="113895"/>
            </a:xfrm>
            <a:custGeom>
              <a:rect b="b" l="l" r="r" t="t"/>
              <a:pathLst>
                <a:path extrusionOk="0" h="55" w="38">
                  <a:moveTo>
                    <a:pt x="19" y="55"/>
                  </a:moveTo>
                  <a:cubicBezTo>
                    <a:pt x="5" y="55"/>
                    <a:pt x="0" y="43"/>
                    <a:pt x="0" y="27"/>
                  </a:cubicBezTo>
                  <a:cubicBezTo>
                    <a:pt x="0" y="12"/>
                    <a:pt x="5" y="0"/>
                    <a:pt x="19" y="0"/>
                  </a:cubicBezTo>
                  <a:cubicBezTo>
                    <a:pt x="33" y="0"/>
                    <a:pt x="38" y="12"/>
                    <a:pt x="38" y="27"/>
                  </a:cubicBezTo>
                  <a:cubicBezTo>
                    <a:pt x="38" y="43"/>
                    <a:pt x="33" y="55"/>
                    <a:pt x="19" y="55"/>
                  </a:cubicBezTo>
                  <a:close/>
                  <a:moveTo>
                    <a:pt x="19" y="4"/>
                  </a:moveTo>
                  <a:cubicBezTo>
                    <a:pt x="9" y="4"/>
                    <a:pt x="7" y="16"/>
                    <a:pt x="7" y="27"/>
                  </a:cubicBezTo>
                  <a:cubicBezTo>
                    <a:pt x="7" y="38"/>
                    <a:pt x="9" y="49"/>
                    <a:pt x="19" y="49"/>
                  </a:cubicBezTo>
                  <a:cubicBezTo>
                    <a:pt x="29" y="49"/>
                    <a:pt x="31" y="38"/>
                    <a:pt x="31" y="27"/>
                  </a:cubicBezTo>
                  <a:cubicBezTo>
                    <a:pt x="31" y="16"/>
                    <a:pt x="29" y="4"/>
                    <a:pt x="19"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 name="Google Shape;33;p1"/>
            <p:cNvSpPr/>
            <p:nvPr/>
          </p:nvSpPr>
          <p:spPr>
            <a:xfrm>
              <a:off x="7154121" y="4263287"/>
              <a:ext cx="68187" cy="111647"/>
            </a:xfrm>
            <a:custGeom>
              <a:rect b="b" l="l" r="r" t="t"/>
              <a:pathLst>
                <a:path extrusionOk="0" h="54" w="33">
                  <a:moveTo>
                    <a:pt x="24" y="54"/>
                  </a:moveTo>
                  <a:cubicBezTo>
                    <a:pt x="7" y="29"/>
                    <a:pt x="7" y="29"/>
                    <a:pt x="7" y="29"/>
                  </a:cubicBezTo>
                  <a:cubicBezTo>
                    <a:pt x="7" y="29"/>
                    <a:pt x="7" y="29"/>
                    <a:pt x="7" y="29"/>
                  </a:cubicBezTo>
                  <a:cubicBezTo>
                    <a:pt x="7" y="54"/>
                    <a:pt x="7" y="54"/>
                    <a:pt x="7" y="54"/>
                  </a:cubicBezTo>
                  <a:cubicBezTo>
                    <a:pt x="0" y="54"/>
                    <a:pt x="0" y="54"/>
                    <a:pt x="0" y="54"/>
                  </a:cubicBezTo>
                  <a:cubicBezTo>
                    <a:pt x="0" y="2"/>
                    <a:pt x="0" y="2"/>
                    <a:pt x="0" y="2"/>
                  </a:cubicBezTo>
                  <a:cubicBezTo>
                    <a:pt x="2" y="1"/>
                    <a:pt x="7" y="0"/>
                    <a:pt x="13" y="0"/>
                  </a:cubicBezTo>
                  <a:cubicBezTo>
                    <a:pt x="25" y="0"/>
                    <a:pt x="31" y="5"/>
                    <a:pt x="31" y="15"/>
                  </a:cubicBezTo>
                  <a:cubicBezTo>
                    <a:pt x="31" y="25"/>
                    <a:pt x="25" y="30"/>
                    <a:pt x="15" y="30"/>
                  </a:cubicBezTo>
                  <a:cubicBezTo>
                    <a:pt x="15" y="30"/>
                    <a:pt x="15" y="30"/>
                    <a:pt x="15" y="30"/>
                  </a:cubicBezTo>
                  <a:cubicBezTo>
                    <a:pt x="33" y="54"/>
                    <a:pt x="33" y="54"/>
                    <a:pt x="33" y="54"/>
                  </a:cubicBezTo>
                  <a:lnTo>
                    <a:pt x="24" y="54"/>
                  </a:lnTo>
                  <a:close/>
                  <a:moveTo>
                    <a:pt x="13" y="4"/>
                  </a:moveTo>
                  <a:cubicBezTo>
                    <a:pt x="10" y="4"/>
                    <a:pt x="8" y="4"/>
                    <a:pt x="7" y="5"/>
                  </a:cubicBezTo>
                  <a:cubicBezTo>
                    <a:pt x="7" y="27"/>
                    <a:pt x="7" y="27"/>
                    <a:pt x="7" y="27"/>
                  </a:cubicBezTo>
                  <a:cubicBezTo>
                    <a:pt x="7" y="28"/>
                    <a:pt x="9" y="28"/>
                    <a:pt x="11" y="28"/>
                  </a:cubicBezTo>
                  <a:cubicBezTo>
                    <a:pt x="20" y="28"/>
                    <a:pt x="24" y="23"/>
                    <a:pt x="24" y="16"/>
                  </a:cubicBezTo>
                  <a:cubicBezTo>
                    <a:pt x="24" y="8"/>
                    <a:pt x="21" y="4"/>
                    <a:pt x="13"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 name="Google Shape;34;p1"/>
            <p:cNvSpPr/>
            <p:nvPr/>
          </p:nvSpPr>
          <p:spPr>
            <a:xfrm>
              <a:off x="7302484" y="4263287"/>
              <a:ext cx="59945" cy="113895"/>
            </a:xfrm>
            <a:custGeom>
              <a:rect b="b" l="l" r="r" t="t"/>
              <a:pathLst>
                <a:path extrusionOk="0" h="55" w="29">
                  <a:moveTo>
                    <a:pt x="13" y="55"/>
                  </a:moveTo>
                  <a:cubicBezTo>
                    <a:pt x="6" y="55"/>
                    <a:pt x="3" y="54"/>
                    <a:pt x="0" y="52"/>
                  </a:cubicBezTo>
                  <a:cubicBezTo>
                    <a:pt x="2" y="47"/>
                    <a:pt x="2" y="47"/>
                    <a:pt x="2" y="47"/>
                  </a:cubicBezTo>
                  <a:cubicBezTo>
                    <a:pt x="4" y="48"/>
                    <a:pt x="7" y="49"/>
                    <a:pt x="11" y="49"/>
                  </a:cubicBezTo>
                  <a:cubicBezTo>
                    <a:pt x="17" y="49"/>
                    <a:pt x="21" y="45"/>
                    <a:pt x="21" y="39"/>
                  </a:cubicBezTo>
                  <a:cubicBezTo>
                    <a:pt x="21" y="34"/>
                    <a:pt x="19" y="32"/>
                    <a:pt x="12" y="29"/>
                  </a:cubicBezTo>
                  <a:cubicBezTo>
                    <a:pt x="3" y="25"/>
                    <a:pt x="1" y="20"/>
                    <a:pt x="1" y="15"/>
                  </a:cubicBezTo>
                  <a:cubicBezTo>
                    <a:pt x="1" y="6"/>
                    <a:pt x="6" y="0"/>
                    <a:pt x="16" y="0"/>
                  </a:cubicBezTo>
                  <a:cubicBezTo>
                    <a:pt x="21" y="0"/>
                    <a:pt x="24" y="1"/>
                    <a:pt x="27" y="2"/>
                  </a:cubicBezTo>
                  <a:cubicBezTo>
                    <a:pt x="25" y="7"/>
                    <a:pt x="25" y="7"/>
                    <a:pt x="25" y="7"/>
                  </a:cubicBezTo>
                  <a:cubicBezTo>
                    <a:pt x="23" y="6"/>
                    <a:pt x="20" y="4"/>
                    <a:pt x="17" y="4"/>
                  </a:cubicBezTo>
                  <a:cubicBezTo>
                    <a:pt x="11" y="4"/>
                    <a:pt x="8" y="8"/>
                    <a:pt x="8" y="14"/>
                  </a:cubicBezTo>
                  <a:cubicBezTo>
                    <a:pt x="8" y="19"/>
                    <a:pt x="12" y="22"/>
                    <a:pt x="17" y="24"/>
                  </a:cubicBezTo>
                  <a:cubicBezTo>
                    <a:pt x="27" y="28"/>
                    <a:pt x="29" y="34"/>
                    <a:pt x="29" y="39"/>
                  </a:cubicBezTo>
                  <a:cubicBezTo>
                    <a:pt x="29" y="48"/>
                    <a:pt x="22" y="55"/>
                    <a:pt x="13"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 name="Google Shape;35;p1"/>
            <p:cNvSpPr/>
            <p:nvPr/>
          </p:nvSpPr>
          <p:spPr>
            <a:xfrm>
              <a:off x="7391651" y="4263287"/>
              <a:ext cx="109399" cy="111647"/>
            </a:xfrm>
            <a:custGeom>
              <a:rect b="b" l="l" r="r" t="t"/>
              <a:pathLst>
                <a:path extrusionOk="0" h="54" w="53">
                  <a:moveTo>
                    <a:pt x="46" y="54"/>
                  </a:moveTo>
                  <a:cubicBezTo>
                    <a:pt x="46" y="53"/>
                    <a:pt x="42" y="14"/>
                    <a:pt x="42" y="14"/>
                  </a:cubicBezTo>
                  <a:cubicBezTo>
                    <a:pt x="41" y="10"/>
                    <a:pt x="41" y="7"/>
                    <a:pt x="41" y="7"/>
                  </a:cubicBezTo>
                  <a:cubicBezTo>
                    <a:pt x="41" y="7"/>
                    <a:pt x="41" y="7"/>
                    <a:pt x="41" y="7"/>
                  </a:cubicBezTo>
                  <a:cubicBezTo>
                    <a:pt x="41" y="7"/>
                    <a:pt x="41" y="10"/>
                    <a:pt x="40" y="14"/>
                  </a:cubicBezTo>
                  <a:cubicBezTo>
                    <a:pt x="40" y="14"/>
                    <a:pt x="29" y="53"/>
                    <a:pt x="28" y="54"/>
                  </a:cubicBezTo>
                  <a:cubicBezTo>
                    <a:pt x="24" y="54"/>
                    <a:pt x="24" y="54"/>
                    <a:pt x="24" y="54"/>
                  </a:cubicBezTo>
                  <a:cubicBezTo>
                    <a:pt x="23" y="53"/>
                    <a:pt x="12" y="14"/>
                    <a:pt x="12" y="14"/>
                  </a:cubicBezTo>
                  <a:cubicBezTo>
                    <a:pt x="11" y="11"/>
                    <a:pt x="11" y="7"/>
                    <a:pt x="11" y="7"/>
                  </a:cubicBezTo>
                  <a:cubicBezTo>
                    <a:pt x="11" y="7"/>
                    <a:pt x="11" y="7"/>
                    <a:pt x="11" y="7"/>
                  </a:cubicBezTo>
                  <a:cubicBezTo>
                    <a:pt x="11" y="7"/>
                    <a:pt x="11" y="11"/>
                    <a:pt x="10" y="14"/>
                  </a:cubicBezTo>
                  <a:cubicBezTo>
                    <a:pt x="10" y="14"/>
                    <a:pt x="6" y="53"/>
                    <a:pt x="6" y="54"/>
                  </a:cubicBezTo>
                  <a:cubicBezTo>
                    <a:pt x="0" y="54"/>
                    <a:pt x="0" y="54"/>
                    <a:pt x="0" y="54"/>
                  </a:cubicBezTo>
                  <a:cubicBezTo>
                    <a:pt x="6" y="0"/>
                    <a:pt x="6" y="0"/>
                    <a:pt x="6" y="0"/>
                  </a:cubicBezTo>
                  <a:cubicBezTo>
                    <a:pt x="14" y="0"/>
                    <a:pt x="14" y="0"/>
                    <a:pt x="14" y="0"/>
                  </a:cubicBezTo>
                  <a:cubicBezTo>
                    <a:pt x="25" y="39"/>
                    <a:pt x="25" y="39"/>
                    <a:pt x="25" y="39"/>
                  </a:cubicBezTo>
                  <a:cubicBezTo>
                    <a:pt x="26" y="43"/>
                    <a:pt x="26" y="45"/>
                    <a:pt x="26" y="45"/>
                  </a:cubicBezTo>
                  <a:cubicBezTo>
                    <a:pt x="26" y="45"/>
                    <a:pt x="26" y="45"/>
                    <a:pt x="26" y="45"/>
                  </a:cubicBezTo>
                  <a:cubicBezTo>
                    <a:pt x="26" y="45"/>
                    <a:pt x="27" y="43"/>
                    <a:pt x="28" y="39"/>
                  </a:cubicBezTo>
                  <a:cubicBezTo>
                    <a:pt x="39" y="0"/>
                    <a:pt x="39" y="0"/>
                    <a:pt x="39" y="0"/>
                  </a:cubicBezTo>
                  <a:cubicBezTo>
                    <a:pt x="46" y="0"/>
                    <a:pt x="46" y="0"/>
                    <a:pt x="46" y="0"/>
                  </a:cubicBezTo>
                  <a:cubicBezTo>
                    <a:pt x="53" y="54"/>
                    <a:pt x="53" y="54"/>
                    <a:pt x="53" y="54"/>
                  </a:cubicBezTo>
                  <a:lnTo>
                    <a:pt x="46" y="5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 name="Google Shape;36;p1"/>
            <p:cNvSpPr/>
            <p:nvPr/>
          </p:nvSpPr>
          <p:spPr>
            <a:xfrm>
              <a:off x="7523529" y="4263287"/>
              <a:ext cx="89168" cy="111647"/>
            </a:xfrm>
            <a:custGeom>
              <a:rect b="b" l="l" r="r" t="t"/>
              <a:pathLst>
                <a:path extrusionOk="0" h="54" w="43">
                  <a:moveTo>
                    <a:pt x="35" y="54"/>
                  </a:moveTo>
                  <a:cubicBezTo>
                    <a:pt x="30" y="38"/>
                    <a:pt x="30" y="38"/>
                    <a:pt x="30" y="38"/>
                  </a:cubicBezTo>
                  <a:cubicBezTo>
                    <a:pt x="12" y="38"/>
                    <a:pt x="12" y="38"/>
                    <a:pt x="12" y="38"/>
                  </a:cubicBezTo>
                  <a:cubicBezTo>
                    <a:pt x="7" y="54"/>
                    <a:pt x="7" y="54"/>
                    <a:pt x="7" y="54"/>
                  </a:cubicBezTo>
                  <a:cubicBezTo>
                    <a:pt x="0" y="54"/>
                    <a:pt x="0" y="54"/>
                    <a:pt x="0" y="54"/>
                  </a:cubicBezTo>
                  <a:cubicBezTo>
                    <a:pt x="18" y="0"/>
                    <a:pt x="18" y="0"/>
                    <a:pt x="18" y="0"/>
                  </a:cubicBezTo>
                  <a:cubicBezTo>
                    <a:pt x="25" y="0"/>
                    <a:pt x="25" y="0"/>
                    <a:pt x="25" y="0"/>
                  </a:cubicBezTo>
                  <a:cubicBezTo>
                    <a:pt x="43" y="54"/>
                    <a:pt x="43" y="54"/>
                    <a:pt x="43" y="54"/>
                  </a:cubicBezTo>
                  <a:lnTo>
                    <a:pt x="35" y="54"/>
                  </a:lnTo>
                  <a:close/>
                  <a:moveTo>
                    <a:pt x="23" y="13"/>
                  </a:moveTo>
                  <a:cubicBezTo>
                    <a:pt x="21" y="9"/>
                    <a:pt x="21" y="7"/>
                    <a:pt x="21" y="7"/>
                  </a:cubicBezTo>
                  <a:cubicBezTo>
                    <a:pt x="21" y="7"/>
                    <a:pt x="21" y="7"/>
                    <a:pt x="21" y="7"/>
                  </a:cubicBezTo>
                  <a:cubicBezTo>
                    <a:pt x="21" y="7"/>
                    <a:pt x="21" y="9"/>
                    <a:pt x="19" y="13"/>
                  </a:cubicBezTo>
                  <a:cubicBezTo>
                    <a:pt x="13" y="34"/>
                    <a:pt x="13" y="34"/>
                    <a:pt x="13" y="34"/>
                  </a:cubicBezTo>
                  <a:cubicBezTo>
                    <a:pt x="29" y="34"/>
                    <a:pt x="29" y="34"/>
                    <a:pt x="29" y="34"/>
                  </a:cubicBezTo>
                  <a:lnTo>
                    <a:pt x="23" y="13"/>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1"/>
            <p:cNvSpPr/>
            <p:nvPr/>
          </p:nvSpPr>
          <p:spPr>
            <a:xfrm>
              <a:off x="7639671" y="4263287"/>
              <a:ext cx="68187" cy="111647"/>
            </a:xfrm>
            <a:custGeom>
              <a:rect b="b" l="l" r="r" t="t"/>
              <a:pathLst>
                <a:path extrusionOk="0" h="54" w="33">
                  <a:moveTo>
                    <a:pt x="25" y="54"/>
                  </a:moveTo>
                  <a:cubicBezTo>
                    <a:pt x="7" y="29"/>
                    <a:pt x="7" y="29"/>
                    <a:pt x="7" y="29"/>
                  </a:cubicBezTo>
                  <a:cubicBezTo>
                    <a:pt x="7" y="29"/>
                    <a:pt x="7" y="29"/>
                    <a:pt x="7" y="29"/>
                  </a:cubicBezTo>
                  <a:cubicBezTo>
                    <a:pt x="7" y="54"/>
                    <a:pt x="7" y="54"/>
                    <a:pt x="7" y="54"/>
                  </a:cubicBezTo>
                  <a:cubicBezTo>
                    <a:pt x="0" y="54"/>
                    <a:pt x="0" y="54"/>
                    <a:pt x="0" y="54"/>
                  </a:cubicBezTo>
                  <a:cubicBezTo>
                    <a:pt x="0" y="2"/>
                    <a:pt x="0" y="2"/>
                    <a:pt x="0" y="2"/>
                  </a:cubicBezTo>
                  <a:cubicBezTo>
                    <a:pt x="3" y="1"/>
                    <a:pt x="8" y="0"/>
                    <a:pt x="13" y="0"/>
                  </a:cubicBezTo>
                  <a:cubicBezTo>
                    <a:pt x="26" y="0"/>
                    <a:pt x="32" y="5"/>
                    <a:pt x="32" y="15"/>
                  </a:cubicBezTo>
                  <a:cubicBezTo>
                    <a:pt x="32" y="25"/>
                    <a:pt x="25" y="30"/>
                    <a:pt x="16" y="30"/>
                  </a:cubicBezTo>
                  <a:cubicBezTo>
                    <a:pt x="16" y="30"/>
                    <a:pt x="16" y="30"/>
                    <a:pt x="16" y="30"/>
                  </a:cubicBezTo>
                  <a:cubicBezTo>
                    <a:pt x="33" y="54"/>
                    <a:pt x="33" y="54"/>
                    <a:pt x="33" y="54"/>
                  </a:cubicBezTo>
                  <a:lnTo>
                    <a:pt x="25" y="54"/>
                  </a:lnTo>
                  <a:close/>
                  <a:moveTo>
                    <a:pt x="13" y="4"/>
                  </a:moveTo>
                  <a:cubicBezTo>
                    <a:pt x="11" y="4"/>
                    <a:pt x="9" y="4"/>
                    <a:pt x="7" y="5"/>
                  </a:cubicBezTo>
                  <a:cubicBezTo>
                    <a:pt x="7" y="27"/>
                    <a:pt x="7" y="27"/>
                    <a:pt x="7" y="27"/>
                  </a:cubicBezTo>
                  <a:cubicBezTo>
                    <a:pt x="8" y="28"/>
                    <a:pt x="10" y="28"/>
                    <a:pt x="12" y="28"/>
                  </a:cubicBezTo>
                  <a:cubicBezTo>
                    <a:pt x="21" y="28"/>
                    <a:pt x="25" y="23"/>
                    <a:pt x="25" y="16"/>
                  </a:cubicBezTo>
                  <a:cubicBezTo>
                    <a:pt x="25" y="8"/>
                    <a:pt x="21" y="4"/>
                    <a:pt x="13"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 name="Google Shape;38;p1"/>
            <p:cNvSpPr/>
            <p:nvPr/>
          </p:nvSpPr>
          <p:spPr>
            <a:xfrm>
              <a:off x="7728090" y="4263287"/>
              <a:ext cx="59945" cy="111647"/>
            </a:xfrm>
            <a:custGeom>
              <a:rect b="b" l="l" r="r" t="t"/>
              <a:pathLst>
                <a:path extrusionOk="0" h="149" w="80">
                  <a:moveTo>
                    <a:pt x="50" y="14"/>
                  </a:moveTo>
                  <a:lnTo>
                    <a:pt x="50" y="149"/>
                  </a:lnTo>
                  <a:lnTo>
                    <a:pt x="30" y="149"/>
                  </a:lnTo>
                  <a:lnTo>
                    <a:pt x="30" y="14"/>
                  </a:lnTo>
                  <a:lnTo>
                    <a:pt x="0" y="14"/>
                  </a:lnTo>
                  <a:lnTo>
                    <a:pt x="0" y="0"/>
                  </a:lnTo>
                  <a:lnTo>
                    <a:pt x="80" y="0"/>
                  </a:lnTo>
                  <a:lnTo>
                    <a:pt x="80" y="14"/>
                  </a:lnTo>
                  <a:lnTo>
                    <a:pt x="50" y="14"/>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1"/>
            <p:cNvSpPr/>
            <p:nvPr/>
          </p:nvSpPr>
          <p:spPr>
            <a:xfrm>
              <a:off x="7817257" y="4263287"/>
              <a:ext cx="51702" cy="111647"/>
            </a:xfrm>
            <a:custGeom>
              <a:rect b="b" l="l" r="r" t="t"/>
              <a:pathLst>
                <a:path extrusionOk="0" h="149" w="69">
                  <a:moveTo>
                    <a:pt x="0" y="149"/>
                  </a:moveTo>
                  <a:lnTo>
                    <a:pt x="0" y="0"/>
                  </a:lnTo>
                  <a:lnTo>
                    <a:pt x="69" y="0"/>
                  </a:lnTo>
                  <a:lnTo>
                    <a:pt x="69" y="14"/>
                  </a:lnTo>
                  <a:lnTo>
                    <a:pt x="19" y="14"/>
                  </a:lnTo>
                  <a:lnTo>
                    <a:pt x="19" y="66"/>
                  </a:lnTo>
                  <a:lnTo>
                    <a:pt x="63" y="66"/>
                  </a:lnTo>
                  <a:lnTo>
                    <a:pt x="63" y="80"/>
                  </a:lnTo>
                  <a:lnTo>
                    <a:pt x="19" y="80"/>
                  </a:lnTo>
                  <a:lnTo>
                    <a:pt x="19" y="135"/>
                  </a:lnTo>
                  <a:lnTo>
                    <a:pt x="69" y="135"/>
                  </a:lnTo>
                  <a:lnTo>
                    <a:pt x="69" y="149"/>
                  </a:lnTo>
                  <a:lnTo>
                    <a:pt x="0" y="149"/>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 name="Google Shape;40;p1"/>
            <p:cNvSpPr/>
            <p:nvPr/>
          </p:nvSpPr>
          <p:spPr>
            <a:xfrm>
              <a:off x="7901929" y="4263287"/>
              <a:ext cx="68187" cy="111647"/>
            </a:xfrm>
            <a:custGeom>
              <a:rect b="b" l="l" r="r" t="t"/>
              <a:pathLst>
                <a:path extrusionOk="0" h="54" w="33">
                  <a:moveTo>
                    <a:pt x="24" y="54"/>
                  </a:moveTo>
                  <a:cubicBezTo>
                    <a:pt x="7" y="29"/>
                    <a:pt x="7" y="29"/>
                    <a:pt x="7" y="29"/>
                  </a:cubicBezTo>
                  <a:cubicBezTo>
                    <a:pt x="7" y="29"/>
                    <a:pt x="7" y="29"/>
                    <a:pt x="7" y="29"/>
                  </a:cubicBezTo>
                  <a:cubicBezTo>
                    <a:pt x="7" y="54"/>
                    <a:pt x="7" y="54"/>
                    <a:pt x="7" y="54"/>
                  </a:cubicBezTo>
                  <a:cubicBezTo>
                    <a:pt x="0" y="54"/>
                    <a:pt x="0" y="54"/>
                    <a:pt x="0" y="54"/>
                  </a:cubicBezTo>
                  <a:cubicBezTo>
                    <a:pt x="0" y="2"/>
                    <a:pt x="0" y="2"/>
                    <a:pt x="0" y="2"/>
                  </a:cubicBezTo>
                  <a:cubicBezTo>
                    <a:pt x="2" y="1"/>
                    <a:pt x="7" y="0"/>
                    <a:pt x="13" y="0"/>
                  </a:cubicBezTo>
                  <a:cubicBezTo>
                    <a:pt x="25" y="0"/>
                    <a:pt x="31" y="5"/>
                    <a:pt x="31" y="15"/>
                  </a:cubicBezTo>
                  <a:cubicBezTo>
                    <a:pt x="31" y="25"/>
                    <a:pt x="25" y="30"/>
                    <a:pt x="15" y="30"/>
                  </a:cubicBezTo>
                  <a:cubicBezTo>
                    <a:pt x="15" y="30"/>
                    <a:pt x="15" y="30"/>
                    <a:pt x="15" y="30"/>
                  </a:cubicBezTo>
                  <a:cubicBezTo>
                    <a:pt x="33" y="54"/>
                    <a:pt x="33" y="54"/>
                    <a:pt x="33" y="54"/>
                  </a:cubicBezTo>
                  <a:lnTo>
                    <a:pt x="24" y="54"/>
                  </a:lnTo>
                  <a:close/>
                  <a:moveTo>
                    <a:pt x="13" y="4"/>
                  </a:moveTo>
                  <a:cubicBezTo>
                    <a:pt x="10" y="4"/>
                    <a:pt x="8" y="4"/>
                    <a:pt x="7" y="5"/>
                  </a:cubicBezTo>
                  <a:cubicBezTo>
                    <a:pt x="7" y="27"/>
                    <a:pt x="7" y="27"/>
                    <a:pt x="7" y="27"/>
                  </a:cubicBezTo>
                  <a:cubicBezTo>
                    <a:pt x="7" y="28"/>
                    <a:pt x="9" y="28"/>
                    <a:pt x="11" y="28"/>
                  </a:cubicBezTo>
                  <a:cubicBezTo>
                    <a:pt x="20" y="28"/>
                    <a:pt x="24" y="23"/>
                    <a:pt x="24" y="16"/>
                  </a:cubicBezTo>
                  <a:cubicBezTo>
                    <a:pt x="24" y="8"/>
                    <a:pt x="21" y="4"/>
                    <a:pt x="13"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1"/>
            <p:cNvSpPr/>
            <p:nvPr/>
          </p:nvSpPr>
          <p:spPr>
            <a:xfrm>
              <a:off x="8052539" y="4263287"/>
              <a:ext cx="63691" cy="113895"/>
            </a:xfrm>
            <a:custGeom>
              <a:rect b="b" l="l" r="r" t="t"/>
              <a:pathLst>
                <a:path extrusionOk="0" h="55" w="31">
                  <a:moveTo>
                    <a:pt x="20" y="55"/>
                  </a:moveTo>
                  <a:cubicBezTo>
                    <a:pt x="7" y="55"/>
                    <a:pt x="0" y="42"/>
                    <a:pt x="0" y="27"/>
                  </a:cubicBezTo>
                  <a:cubicBezTo>
                    <a:pt x="0" y="12"/>
                    <a:pt x="7" y="0"/>
                    <a:pt x="20" y="0"/>
                  </a:cubicBezTo>
                  <a:cubicBezTo>
                    <a:pt x="25" y="0"/>
                    <a:pt x="28" y="1"/>
                    <a:pt x="30" y="3"/>
                  </a:cubicBezTo>
                  <a:cubicBezTo>
                    <a:pt x="29" y="7"/>
                    <a:pt x="29" y="7"/>
                    <a:pt x="29" y="7"/>
                  </a:cubicBezTo>
                  <a:cubicBezTo>
                    <a:pt x="27" y="6"/>
                    <a:pt x="25" y="5"/>
                    <a:pt x="21" y="5"/>
                  </a:cubicBezTo>
                  <a:cubicBezTo>
                    <a:pt x="11" y="5"/>
                    <a:pt x="7" y="16"/>
                    <a:pt x="7" y="27"/>
                  </a:cubicBezTo>
                  <a:cubicBezTo>
                    <a:pt x="7" y="39"/>
                    <a:pt x="11" y="49"/>
                    <a:pt x="21" y="49"/>
                  </a:cubicBezTo>
                  <a:cubicBezTo>
                    <a:pt x="24" y="49"/>
                    <a:pt x="27" y="49"/>
                    <a:pt x="29" y="47"/>
                  </a:cubicBezTo>
                  <a:cubicBezTo>
                    <a:pt x="31" y="52"/>
                    <a:pt x="31" y="52"/>
                    <a:pt x="31" y="52"/>
                  </a:cubicBezTo>
                  <a:cubicBezTo>
                    <a:pt x="28" y="54"/>
                    <a:pt x="24" y="55"/>
                    <a:pt x="20"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1"/>
            <p:cNvSpPr/>
            <p:nvPr/>
          </p:nvSpPr>
          <p:spPr>
            <a:xfrm>
              <a:off x="8134963" y="4263287"/>
              <a:ext cx="89168" cy="111647"/>
            </a:xfrm>
            <a:custGeom>
              <a:rect b="b" l="l" r="r" t="t"/>
              <a:pathLst>
                <a:path extrusionOk="0" h="54" w="43">
                  <a:moveTo>
                    <a:pt x="36" y="54"/>
                  </a:moveTo>
                  <a:cubicBezTo>
                    <a:pt x="30" y="38"/>
                    <a:pt x="30" y="38"/>
                    <a:pt x="30" y="38"/>
                  </a:cubicBezTo>
                  <a:cubicBezTo>
                    <a:pt x="12" y="38"/>
                    <a:pt x="12" y="38"/>
                    <a:pt x="12" y="38"/>
                  </a:cubicBezTo>
                  <a:cubicBezTo>
                    <a:pt x="7" y="54"/>
                    <a:pt x="7" y="54"/>
                    <a:pt x="7" y="54"/>
                  </a:cubicBezTo>
                  <a:cubicBezTo>
                    <a:pt x="0" y="54"/>
                    <a:pt x="0" y="54"/>
                    <a:pt x="0" y="54"/>
                  </a:cubicBezTo>
                  <a:cubicBezTo>
                    <a:pt x="18" y="0"/>
                    <a:pt x="18" y="0"/>
                    <a:pt x="18" y="0"/>
                  </a:cubicBezTo>
                  <a:cubicBezTo>
                    <a:pt x="25" y="0"/>
                    <a:pt x="25" y="0"/>
                    <a:pt x="25" y="0"/>
                  </a:cubicBezTo>
                  <a:cubicBezTo>
                    <a:pt x="43" y="54"/>
                    <a:pt x="43" y="54"/>
                    <a:pt x="43" y="54"/>
                  </a:cubicBezTo>
                  <a:lnTo>
                    <a:pt x="36" y="54"/>
                  </a:lnTo>
                  <a:close/>
                  <a:moveTo>
                    <a:pt x="23" y="13"/>
                  </a:moveTo>
                  <a:cubicBezTo>
                    <a:pt x="22" y="9"/>
                    <a:pt x="21" y="7"/>
                    <a:pt x="21" y="7"/>
                  </a:cubicBezTo>
                  <a:cubicBezTo>
                    <a:pt x="21" y="7"/>
                    <a:pt x="21" y="7"/>
                    <a:pt x="21" y="7"/>
                  </a:cubicBezTo>
                  <a:cubicBezTo>
                    <a:pt x="21" y="7"/>
                    <a:pt x="21" y="9"/>
                    <a:pt x="20" y="13"/>
                  </a:cubicBezTo>
                  <a:cubicBezTo>
                    <a:pt x="13" y="34"/>
                    <a:pt x="13" y="34"/>
                    <a:pt x="13" y="34"/>
                  </a:cubicBezTo>
                  <a:cubicBezTo>
                    <a:pt x="29" y="34"/>
                    <a:pt x="29" y="34"/>
                    <a:pt x="29" y="34"/>
                  </a:cubicBezTo>
                  <a:lnTo>
                    <a:pt x="23" y="13"/>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 name="Google Shape;43;p1"/>
            <p:cNvSpPr/>
            <p:nvPr/>
          </p:nvSpPr>
          <p:spPr>
            <a:xfrm>
              <a:off x="8250356" y="4263287"/>
              <a:ext cx="68187" cy="111647"/>
            </a:xfrm>
            <a:custGeom>
              <a:rect b="b" l="l" r="r" t="t"/>
              <a:pathLst>
                <a:path extrusionOk="0" h="54" w="33">
                  <a:moveTo>
                    <a:pt x="25" y="54"/>
                  </a:moveTo>
                  <a:cubicBezTo>
                    <a:pt x="8" y="29"/>
                    <a:pt x="8" y="29"/>
                    <a:pt x="8" y="29"/>
                  </a:cubicBezTo>
                  <a:cubicBezTo>
                    <a:pt x="7" y="29"/>
                    <a:pt x="7" y="29"/>
                    <a:pt x="7" y="29"/>
                  </a:cubicBezTo>
                  <a:cubicBezTo>
                    <a:pt x="7" y="54"/>
                    <a:pt x="7" y="54"/>
                    <a:pt x="7" y="54"/>
                  </a:cubicBezTo>
                  <a:cubicBezTo>
                    <a:pt x="0" y="54"/>
                    <a:pt x="0" y="54"/>
                    <a:pt x="0" y="54"/>
                  </a:cubicBezTo>
                  <a:cubicBezTo>
                    <a:pt x="0" y="2"/>
                    <a:pt x="0" y="2"/>
                    <a:pt x="0" y="2"/>
                  </a:cubicBezTo>
                  <a:cubicBezTo>
                    <a:pt x="3" y="1"/>
                    <a:pt x="8" y="0"/>
                    <a:pt x="14" y="0"/>
                  </a:cubicBezTo>
                  <a:cubicBezTo>
                    <a:pt x="26" y="0"/>
                    <a:pt x="32" y="5"/>
                    <a:pt x="32" y="15"/>
                  </a:cubicBezTo>
                  <a:cubicBezTo>
                    <a:pt x="32" y="25"/>
                    <a:pt x="26" y="30"/>
                    <a:pt x="16" y="30"/>
                  </a:cubicBezTo>
                  <a:cubicBezTo>
                    <a:pt x="16" y="30"/>
                    <a:pt x="16" y="30"/>
                    <a:pt x="16" y="30"/>
                  </a:cubicBezTo>
                  <a:cubicBezTo>
                    <a:pt x="33" y="54"/>
                    <a:pt x="33" y="54"/>
                    <a:pt x="33" y="54"/>
                  </a:cubicBezTo>
                  <a:lnTo>
                    <a:pt x="25" y="54"/>
                  </a:lnTo>
                  <a:close/>
                  <a:moveTo>
                    <a:pt x="14" y="4"/>
                  </a:moveTo>
                  <a:cubicBezTo>
                    <a:pt x="11" y="4"/>
                    <a:pt x="9" y="4"/>
                    <a:pt x="7" y="5"/>
                  </a:cubicBezTo>
                  <a:cubicBezTo>
                    <a:pt x="7" y="27"/>
                    <a:pt x="7" y="27"/>
                    <a:pt x="7" y="27"/>
                  </a:cubicBezTo>
                  <a:cubicBezTo>
                    <a:pt x="8" y="28"/>
                    <a:pt x="10" y="28"/>
                    <a:pt x="12" y="28"/>
                  </a:cubicBezTo>
                  <a:cubicBezTo>
                    <a:pt x="21" y="28"/>
                    <a:pt x="25" y="23"/>
                    <a:pt x="25" y="16"/>
                  </a:cubicBezTo>
                  <a:cubicBezTo>
                    <a:pt x="25" y="8"/>
                    <a:pt x="21" y="4"/>
                    <a:pt x="14" y="4"/>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1"/>
            <p:cNvSpPr/>
            <p:nvPr/>
          </p:nvSpPr>
          <p:spPr>
            <a:xfrm>
              <a:off x="8345518" y="4263287"/>
              <a:ext cx="57697" cy="113895"/>
            </a:xfrm>
            <a:custGeom>
              <a:rect b="b" l="l" r="r" t="t"/>
              <a:pathLst>
                <a:path extrusionOk="0" h="55" w="28">
                  <a:moveTo>
                    <a:pt x="12" y="55"/>
                  </a:moveTo>
                  <a:cubicBezTo>
                    <a:pt x="6" y="55"/>
                    <a:pt x="2" y="54"/>
                    <a:pt x="0" y="52"/>
                  </a:cubicBezTo>
                  <a:cubicBezTo>
                    <a:pt x="1" y="47"/>
                    <a:pt x="1" y="47"/>
                    <a:pt x="1" y="47"/>
                  </a:cubicBezTo>
                  <a:cubicBezTo>
                    <a:pt x="3" y="48"/>
                    <a:pt x="7" y="49"/>
                    <a:pt x="11" y="49"/>
                  </a:cubicBezTo>
                  <a:cubicBezTo>
                    <a:pt x="17" y="49"/>
                    <a:pt x="21" y="45"/>
                    <a:pt x="21" y="39"/>
                  </a:cubicBezTo>
                  <a:cubicBezTo>
                    <a:pt x="21" y="34"/>
                    <a:pt x="18" y="32"/>
                    <a:pt x="11" y="29"/>
                  </a:cubicBezTo>
                  <a:cubicBezTo>
                    <a:pt x="3" y="25"/>
                    <a:pt x="0" y="20"/>
                    <a:pt x="0" y="15"/>
                  </a:cubicBezTo>
                  <a:cubicBezTo>
                    <a:pt x="0" y="6"/>
                    <a:pt x="6" y="0"/>
                    <a:pt x="15" y="0"/>
                  </a:cubicBezTo>
                  <a:cubicBezTo>
                    <a:pt x="20" y="0"/>
                    <a:pt x="24" y="1"/>
                    <a:pt x="26" y="2"/>
                  </a:cubicBezTo>
                  <a:cubicBezTo>
                    <a:pt x="25" y="7"/>
                    <a:pt x="25" y="7"/>
                    <a:pt x="25" y="7"/>
                  </a:cubicBezTo>
                  <a:cubicBezTo>
                    <a:pt x="23" y="6"/>
                    <a:pt x="20" y="4"/>
                    <a:pt x="16" y="4"/>
                  </a:cubicBezTo>
                  <a:cubicBezTo>
                    <a:pt x="10" y="4"/>
                    <a:pt x="7" y="8"/>
                    <a:pt x="7" y="14"/>
                  </a:cubicBezTo>
                  <a:cubicBezTo>
                    <a:pt x="7" y="19"/>
                    <a:pt x="11" y="22"/>
                    <a:pt x="16" y="24"/>
                  </a:cubicBezTo>
                  <a:cubicBezTo>
                    <a:pt x="27" y="28"/>
                    <a:pt x="28" y="34"/>
                    <a:pt x="28" y="39"/>
                  </a:cubicBezTo>
                  <a:cubicBezTo>
                    <a:pt x="28" y="48"/>
                    <a:pt x="21" y="55"/>
                    <a:pt x="12" y="55"/>
                  </a:cubicBez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mc:AlternateContent>
    <mc:Choice Requires="p14">
      <p:transition spd="slow" p14:dur="125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7" name="Shape 107"/>
        <p:cNvGrpSpPr/>
        <p:nvPr/>
      </p:nvGrpSpPr>
      <p:grpSpPr>
        <a:xfrm>
          <a:off x="0" y="0"/>
          <a:ext cx="0" cy="0"/>
          <a:chOff x="0" y="0"/>
          <a:chExt cx="0" cy="0"/>
        </a:xfrm>
      </p:grpSpPr>
      <p:sp>
        <p:nvSpPr>
          <p:cNvPr id="108" name="Google Shape;108;p9"/>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lvl1pPr lvl="0" marR="0" rtl="0" algn="l">
              <a:lnSpc>
                <a:spcPct val="90000"/>
              </a:lnSpc>
              <a:spcBef>
                <a:spcPts val="0"/>
              </a:spcBef>
              <a:spcAft>
                <a:spcPts val="0"/>
              </a:spcAft>
              <a:buClr>
                <a:schemeClr val="accent2"/>
              </a:buClr>
              <a:buSzPts val="2200"/>
              <a:buFont typeface="Arial"/>
              <a:buNone/>
              <a:defRPr b="1" i="0" sz="2200" u="none" cap="none" strike="noStrike">
                <a:solidFill>
                  <a:schemeClr val="accen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9" name="Google Shape;109;p9"/>
          <p:cNvSpPr txBox="1"/>
          <p:nvPr>
            <p:ph idx="1" type="body"/>
          </p:nvPr>
        </p:nvSpPr>
        <p:spPr>
          <a:xfrm>
            <a:off x="360000" y="1858409"/>
            <a:ext cx="11473200" cy="1061829"/>
          </a:xfrm>
          <a:prstGeom prst="rect">
            <a:avLst/>
          </a:prstGeom>
          <a:noFill/>
          <a:ln>
            <a:noFill/>
          </a:ln>
        </p:spPr>
        <p:txBody>
          <a:bodyPr anchorCtr="0" anchor="t" bIns="0" lIns="0" spcFirstLastPara="1" rIns="0" wrap="square" tIns="0">
            <a:noAutofit/>
          </a:bodyPr>
          <a:lstStyle>
            <a:lvl1pPr indent="-228600" lvl="0" marL="457200" marR="0" rtl="0" algn="l">
              <a:spcBef>
                <a:spcPts val="1200"/>
              </a:spcBef>
              <a:spcAft>
                <a:spcPts val="0"/>
              </a:spcAft>
              <a:buClr>
                <a:schemeClr val="accent2"/>
              </a:buClr>
              <a:buSzPts val="2000"/>
              <a:buFont typeface="Arial"/>
              <a:buNone/>
              <a:defRPr b="1" i="0" sz="2000" u="none" cap="none" strike="noStrike">
                <a:solidFill>
                  <a:schemeClr val="accent2"/>
                </a:solidFill>
                <a:latin typeface="Arial"/>
                <a:ea typeface="Arial"/>
                <a:cs typeface="Arial"/>
                <a:sym typeface="Arial"/>
              </a:defRPr>
            </a:lvl1pPr>
            <a:lvl2pPr indent="-320040" lvl="1" marL="914400" marR="0" rtl="0" algn="l">
              <a:spcBef>
                <a:spcPts val="1200"/>
              </a:spcBef>
              <a:spcAft>
                <a:spcPts val="0"/>
              </a:spcAft>
              <a:buClr>
                <a:schemeClr val="dk2"/>
              </a:buClr>
              <a:buSzPts val="1440"/>
              <a:buFont typeface="Noto Sans Symbols"/>
              <a:buChar char="►"/>
              <a:defRPr b="0" i="0" sz="1800" u="none" cap="none" strike="noStrike">
                <a:solidFill>
                  <a:schemeClr val="accent2"/>
                </a:solidFill>
                <a:latin typeface="Arial"/>
                <a:ea typeface="Arial"/>
                <a:cs typeface="Arial"/>
                <a:sym typeface="Arial"/>
              </a:defRPr>
            </a:lvl2pPr>
            <a:lvl3pPr indent="-309880" lvl="2" marL="1371600" marR="0" rtl="0" algn="l">
              <a:spcBef>
                <a:spcPts val="600"/>
              </a:spcBef>
              <a:spcAft>
                <a:spcPts val="0"/>
              </a:spcAft>
              <a:buClr>
                <a:schemeClr val="dk2"/>
              </a:buClr>
              <a:buSzPts val="1280"/>
              <a:buFont typeface="Noto Sans Symbols"/>
              <a:buChar char="►"/>
              <a:defRPr b="0" i="0" sz="1600" u="none" cap="none" strike="noStrike">
                <a:solidFill>
                  <a:schemeClr val="accent2"/>
                </a:solidFill>
                <a:latin typeface="Arial"/>
                <a:ea typeface="Arial"/>
                <a:cs typeface="Arial"/>
                <a:sym typeface="Arial"/>
              </a:defRPr>
            </a:lvl3pPr>
            <a:lvl4pPr indent="-323850" lvl="3" marL="1828800" marR="0" rtl="0" algn="l">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0" name="Google Shape;110;p9"/>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lvl1pPr lvl="0" marR="0" rtl="0" algn="l">
              <a:spcBef>
                <a:spcPts val="0"/>
              </a:spcBef>
              <a:spcAft>
                <a:spcPts val="0"/>
              </a:spcAft>
              <a:buSzPts val="1400"/>
              <a:buNone/>
              <a:defRPr sz="900">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 name="Google Shape;111;p9"/>
          <p:cNvSpPr txBox="1"/>
          <p:nvPr>
            <p:ph idx="12" type="sldNum"/>
          </p:nvPr>
        </p:nvSpPr>
        <p:spPr>
          <a:xfrm>
            <a:off x="360000" y="6516000"/>
            <a:ext cx="206788" cy="174851"/>
          </a:xfrm>
          <a:prstGeom prst="rect">
            <a:avLst/>
          </a:prstGeom>
          <a:noFill/>
          <a:ln>
            <a:noFill/>
          </a:ln>
        </p:spPr>
        <p:txBody>
          <a:bodyPr anchorCtr="0" anchor="t" bIns="0" lIns="0" spcFirstLastPara="1" rIns="0" wrap="square" tIns="36000">
            <a:noAutofit/>
          </a:bodyPr>
          <a:lstStyle>
            <a:lvl1pPr indent="0" lvl="0" marL="0" marR="0" rtl="0" algn="l">
              <a:spcBef>
                <a:spcPts val="0"/>
              </a:spcBef>
              <a:buNone/>
              <a:defRPr b="1" sz="900">
                <a:solidFill>
                  <a:schemeClr val="lt2"/>
                </a:solidFill>
                <a:latin typeface="Arial"/>
                <a:ea typeface="Arial"/>
                <a:cs typeface="Arial"/>
                <a:sym typeface="Arial"/>
              </a:defRPr>
            </a:lvl1pPr>
            <a:lvl2pPr indent="0" lvl="1" marL="0" marR="0" rtl="0" algn="l">
              <a:spcBef>
                <a:spcPts val="0"/>
              </a:spcBef>
              <a:buNone/>
              <a:defRPr b="1" sz="900">
                <a:solidFill>
                  <a:schemeClr val="lt2"/>
                </a:solidFill>
                <a:latin typeface="Arial"/>
                <a:ea typeface="Arial"/>
                <a:cs typeface="Arial"/>
                <a:sym typeface="Arial"/>
              </a:defRPr>
            </a:lvl2pPr>
            <a:lvl3pPr indent="0" lvl="2" marL="0" marR="0" rtl="0" algn="l">
              <a:spcBef>
                <a:spcPts val="0"/>
              </a:spcBef>
              <a:buNone/>
              <a:defRPr b="1" sz="900">
                <a:solidFill>
                  <a:schemeClr val="lt2"/>
                </a:solidFill>
                <a:latin typeface="Arial"/>
                <a:ea typeface="Arial"/>
                <a:cs typeface="Arial"/>
                <a:sym typeface="Arial"/>
              </a:defRPr>
            </a:lvl3pPr>
            <a:lvl4pPr indent="0" lvl="3" marL="0" marR="0" rtl="0" algn="l">
              <a:spcBef>
                <a:spcPts val="0"/>
              </a:spcBef>
              <a:buNone/>
              <a:defRPr b="1" sz="900">
                <a:solidFill>
                  <a:schemeClr val="lt2"/>
                </a:solidFill>
                <a:latin typeface="Arial"/>
                <a:ea typeface="Arial"/>
                <a:cs typeface="Arial"/>
                <a:sym typeface="Arial"/>
              </a:defRPr>
            </a:lvl4pPr>
            <a:lvl5pPr indent="0" lvl="4" marL="0" marR="0" rtl="0" algn="l">
              <a:spcBef>
                <a:spcPts val="0"/>
              </a:spcBef>
              <a:buNone/>
              <a:defRPr b="1" sz="900">
                <a:solidFill>
                  <a:schemeClr val="lt2"/>
                </a:solidFill>
                <a:latin typeface="Arial"/>
                <a:ea typeface="Arial"/>
                <a:cs typeface="Arial"/>
                <a:sym typeface="Arial"/>
              </a:defRPr>
            </a:lvl5pPr>
            <a:lvl6pPr indent="0" lvl="5" marL="0" marR="0" rtl="0" algn="l">
              <a:spcBef>
                <a:spcPts val="0"/>
              </a:spcBef>
              <a:buNone/>
              <a:defRPr b="1" sz="900">
                <a:solidFill>
                  <a:schemeClr val="lt2"/>
                </a:solidFill>
                <a:latin typeface="Arial"/>
                <a:ea typeface="Arial"/>
                <a:cs typeface="Arial"/>
                <a:sym typeface="Arial"/>
              </a:defRPr>
            </a:lvl6pPr>
            <a:lvl7pPr indent="0" lvl="6" marL="0" marR="0" rtl="0" algn="l">
              <a:spcBef>
                <a:spcPts val="0"/>
              </a:spcBef>
              <a:buNone/>
              <a:defRPr b="1" sz="900">
                <a:solidFill>
                  <a:schemeClr val="lt2"/>
                </a:solidFill>
                <a:latin typeface="Arial"/>
                <a:ea typeface="Arial"/>
                <a:cs typeface="Arial"/>
                <a:sym typeface="Arial"/>
              </a:defRPr>
            </a:lvl7pPr>
            <a:lvl8pPr indent="0" lvl="7" marL="0" marR="0" rtl="0" algn="l">
              <a:spcBef>
                <a:spcPts val="0"/>
              </a:spcBef>
              <a:buNone/>
              <a:defRPr b="1" sz="900">
                <a:solidFill>
                  <a:schemeClr val="lt2"/>
                </a:solidFill>
                <a:latin typeface="Arial"/>
                <a:ea typeface="Arial"/>
                <a:cs typeface="Arial"/>
                <a:sym typeface="Arial"/>
              </a:defRPr>
            </a:lvl8pPr>
            <a:lvl9pPr indent="0" lvl="8" marL="0" marR="0" rtl="0" algn="l">
              <a:spcBef>
                <a:spcPts val="0"/>
              </a:spcBef>
              <a:buNone/>
              <a:defRPr b="1" sz="9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12" name="Google Shape;112;p9"/>
          <p:cNvCxnSpPr/>
          <p:nvPr/>
        </p:nvCxnSpPr>
        <p:spPr>
          <a:xfrm>
            <a:off x="360000" y="1132982"/>
            <a:ext cx="11473200" cy="0"/>
          </a:xfrm>
          <a:prstGeom prst="straightConnector1">
            <a:avLst/>
          </a:prstGeom>
          <a:noFill/>
          <a:ln cap="flat" cmpd="sng" w="19050">
            <a:solidFill>
              <a:schemeClr val="dk2"/>
            </a:solidFill>
            <a:prstDash val="solid"/>
            <a:round/>
            <a:headEnd len="sm" w="sm" type="none"/>
            <a:tailEnd len="sm" w="sm" type="none"/>
          </a:ln>
        </p:spPr>
      </p:cxnSp>
      <p:sp>
        <p:nvSpPr>
          <p:cNvPr id="113" name="Google Shape;113;p9"/>
          <p:cNvSpPr txBox="1"/>
          <p:nvPr/>
        </p:nvSpPr>
        <p:spPr>
          <a:xfrm>
            <a:off x="5770467" y="6516000"/>
            <a:ext cx="846386" cy="174851"/>
          </a:xfrm>
          <a:prstGeom prst="rect">
            <a:avLst/>
          </a:prstGeom>
          <a:noFill/>
          <a:ln>
            <a:noFill/>
          </a:ln>
        </p:spPr>
        <p:txBody>
          <a:bodyPr anchorCtr="0" anchor="t" bIns="0" lIns="0" spcFirstLastPara="1" rIns="0" wrap="square" tIns="36000">
            <a:noAutofit/>
          </a:bodyPr>
          <a:lstStyle/>
          <a:p>
            <a:pPr indent="0" lvl="0" marL="0" marR="0" rtl="0" algn="r">
              <a:spcBef>
                <a:spcPts val="0"/>
              </a:spcBef>
              <a:spcAft>
                <a:spcPts val="0"/>
              </a:spcAft>
              <a:buNone/>
            </a:pPr>
            <a:r>
              <a:rPr lang="en-US" sz="900" cap="none">
                <a:solidFill>
                  <a:schemeClr val="lt2"/>
                </a:solidFill>
                <a:latin typeface="Arial"/>
                <a:ea typeface="Arial"/>
                <a:cs typeface="Arial"/>
                <a:sym typeface="Arial"/>
              </a:rPr>
              <a:t>CONFIDENTIAL</a:t>
            </a:r>
            <a:endParaRPr sz="900" cap="none">
              <a:solidFill>
                <a:schemeClr val="lt2"/>
              </a:solidFill>
              <a:latin typeface="Arial"/>
              <a:ea typeface="Arial"/>
              <a:cs typeface="Arial"/>
              <a:sym typeface="Arial"/>
            </a:endParaRPr>
          </a:p>
        </p:txBody>
      </p:sp>
      <p:cxnSp>
        <p:nvCxnSpPr>
          <p:cNvPr id="114" name="Google Shape;114;p9"/>
          <p:cNvCxnSpPr/>
          <p:nvPr/>
        </p:nvCxnSpPr>
        <p:spPr>
          <a:xfrm>
            <a:off x="360000" y="6498000"/>
            <a:ext cx="11473200" cy="0"/>
          </a:xfrm>
          <a:prstGeom prst="straightConnector1">
            <a:avLst/>
          </a:prstGeom>
          <a:noFill/>
          <a:ln cap="flat" cmpd="sng" w="12700">
            <a:solidFill>
              <a:schemeClr val="lt2"/>
            </a:solidFill>
            <a:prstDash val="solid"/>
            <a:round/>
            <a:headEnd len="sm" w="sm" type="none"/>
            <a:tailEnd len="sm" w="sm" type="none"/>
          </a:ln>
        </p:spPr>
      </p:cxnSp>
      <p:grpSp>
        <p:nvGrpSpPr>
          <p:cNvPr id="115" name="Google Shape;115;p9"/>
          <p:cNvGrpSpPr/>
          <p:nvPr/>
        </p:nvGrpSpPr>
        <p:grpSpPr>
          <a:xfrm>
            <a:off x="11352584" y="6540082"/>
            <a:ext cx="495274" cy="215001"/>
            <a:chOff x="11019714" y="360001"/>
            <a:chExt cx="812334" cy="352638"/>
          </a:xfrm>
        </p:grpSpPr>
        <p:sp>
          <p:nvSpPr>
            <p:cNvPr id="116" name="Google Shape;116;p9"/>
            <p:cNvSpPr/>
            <p:nvPr/>
          </p:nvSpPr>
          <p:spPr>
            <a:xfrm>
              <a:off x="11019714" y="574884"/>
              <a:ext cx="791231" cy="137755"/>
            </a:xfrm>
            <a:custGeom>
              <a:rect b="b" l="l" r="r" t="t"/>
              <a:pathLst>
                <a:path extrusionOk="0" h="130" w="748">
                  <a:moveTo>
                    <a:pt x="748" y="41"/>
                  </a:moveTo>
                  <a:cubicBezTo>
                    <a:pt x="684" y="36"/>
                    <a:pt x="604" y="32"/>
                    <a:pt x="517" y="32"/>
                  </a:cubicBezTo>
                  <a:cubicBezTo>
                    <a:pt x="383" y="32"/>
                    <a:pt x="232" y="42"/>
                    <a:pt x="95" y="70"/>
                  </a:cubicBezTo>
                  <a:cubicBezTo>
                    <a:pt x="72" y="41"/>
                    <a:pt x="44" y="18"/>
                    <a:pt x="0" y="0"/>
                  </a:cubicBezTo>
                  <a:cubicBezTo>
                    <a:pt x="0" y="1"/>
                    <a:pt x="0" y="1"/>
                    <a:pt x="0" y="1"/>
                  </a:cubicBezTo>
                  <a:cubicBezTo>
                    <a:pt x="38" y="43"/>
                    <a:pt x="62" y="78"/>
                    <a:pt x="79" y="130"/>
                  </a:cubicBezTo>
                  <a:cubicBezTo>
                    <a:pt x="272" y="58"/>
                    <a:pt x="515" y="44"/>
                    <a:pt x="697" y="44"/>
                  </a:cubicBezTo>
                  <a:cubicBezTo>
                    <a:pt x="715" y="44"/>
                    <a:pt x="732" y="45"/>
                    <a:pt x="748" y="45"/>
                  </a:cubicBezTo>
                  <a:lnTo>
                    <a:pt x="748" y="41"/>
                  </a:lnTo>
                  <a:close/>
                </a:path>
              </a:pathLst>
            </a:custGeom>
            <a:solidFill>
              <a:srgbClr val="4E6B7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9"/>
            <p:cNvSpPr/>
            <p:nvPr/>
          </p:nvSpPr>
          <p:spPr>
            <a:xfrm>
              <a:off x="11087632" y="360001"/>
              <a:ext cx="744416" cy="229849"/>
            </a:xfrm>
            <a:custGeom>
              <a:rect b="b" l="l" r="r" t="t"/>
              <a:pathLst>
                <a:path extrusionOk="0" h="217" w="704">
                  <a:moveTo>
                    <a:pt x="483" y="113"/>
                  </a:moveTo>
                  <a:cubicBezTo>
                    <a:pt x="484" y="108"/>
                    <a:pt x="485" y="104"/>
                    <a:pt x="485" y="98"/>
                  </a:cubicBezTo>
                  <a:cubicBezTo>
                    <a:pt x="485" y="87"/>
                    <a:pt x="478" y="83"/>
                    <a:pt x="471" y="83"/>
                  </a:cubicBezTo>
                  <a:cubicBezTo>
                    <a:pt x="458" y="83"/>
                    <a:pt x="452" y="90"/>
                    <a:pt x="449" y="113"/>
                  </a:cubicBezTo>
                  <a:lnTo>
                    <a:pt x="483" y="113"/>
                  </a:lnTo>
                  <a:close/>
                  <a:moveTo>
                    <a:pt x="240" y="170"/>
                  </a:moveTo>
                  <a:cubicBezTo>
                    <a:pt x="236" y="173"/>
                    <a:pt x="231" y="176"/>
                    <a:pt x="224" y="176"/>
                  </a:cubicBezTo>
                  <a:cubicBezTo>
                    <a:pt x="213" y="176"/>
                    <a:pt x="211" y="166"/>
                    <a:pt x="211" y="154"/>
                  </a:cubicBezTo>
                  <a:cubicBezTo>
                    <a:pt x="211" y="140"/>
                    <a:pt x="215" y="115"/>
                    <a:pt x="219" y="106"/>
                  </a:cubicBezTo>
                  <a:cubicBezTo>
                    <a:pt x="225" y="91"/>
                    <a:pt x="233" y="86"/>
                    <a:pt x="247" y="86"/>
                  </a:cubicBezTo>
                  <a:cubicBezTo>
                    <a:pt x="248" y="86"/>
                    <a:pt x="249" y="86"/>
                    <a:pt x="250" y="87"/>
                  </a:cubicBezTo>
                  <a:lnTo>
                    <a:pt x="240" y="170"/>
                  </a:lnTo>
                  <a:close/>
                  <a:moveTo>
                    <a:pt x="643" y="136"/>
                  </a:moveTo>
                  <a:cubicBezTo>
                    <a:pt x="638" y="176"/>
                    <a:pt x="632" y="185"/>
                    <a:pt x="621" y="185"/>
                  </a:cubicBezTo>
                  <a:cubicBezTo>
                    <a:pt x="610" y="185"/>
                    <a:pt x="606" y="177"/>
                    <a:pt x="606" y="160"/>
                  </a:cubicBezTo>
                  <a:cubicBezTo>
                    <a:pt x="606" y="153"/>
                    <a:pt x="607" y="143"/>
                    <a:pt x="608" y="132"/>
                  </a:cubicBezTo>
                  <a:cubicBezTo>
                    <a:pt x="612" y="92"/>
                    <a:pt x="618" y="83"/>
                    <a:pt x="630" y="83"/>
                  </a:cubicBezTo>
                  <a:cubicBezTo>
                    <a:pt x="641" y="83"/>
                    <a:pt x="645" y="91"/>
                    <a:pt x="645" y="108"/>
                  </a:cubicBezTo>
                  <a:cubicBezTo>
                    <a:pt x="645" y="115"/>
                    <a:pt x="644" y="125"/>
                    <a:pt x="643" y="136"/>
                  </a:cubicBezTo>
                  <a:moveTo>
                    <a:pt x="367" y="212"/>
                  </a:moveTo>
                  <a:cubicBezTo>
                    <a:pt x="309" y="212"/>
                    <a:pt x="309" y="212"/>
                    <a:pt x="309" y="212"/>
                  </a:cubicBezTo>
                  <a:cubicBezTo>
                    <a:pt x="335" y="0"/>
                    <a:pt x="335" y="0"/>
                    <a:pt x="335" y="0"/>
                  </a:cubicBezTo>
                  <a:cubicBezTo>
                    <a:pt x="393" y="0"/>
                    <a:pt x="393" y="0"/>
                    <a:pt x="393" y="0"/>
                  </a:cubicBezTo>
                  <a:lnTo>
                    <a:pt x="367" y="212"/>
                  </a:lnTo>
                  <a:close/>
                  <a:moveTo>
                    <a:pt x="484" y="175"/>
                  </a:moveTo>
                  <a:cubicBezTo>
                    <a:pt x="496" y="175"/>
                    <a:pt x="511" y="173"/>
                    <a:pt x="524" y="169"/>
                  </a:cubicBezTo>
                  <a:cubicBezTo>
                    <a:pt x="517" y="208"/>
                    <a:pt x="517" y="208"/>
                    <a:pt x="517" y="208"/>
                  </a:cubicBezTo>
                  <a:cubicBezTo>
                    <a:pt x="502" y="212"/>
                    <a:pt x="481" y="214"/>
                    <a:pt x="463" y="214"/>
                  </a:cubicBezTo>
                  <a:cubicBezTo>
                    <a:pt x="405" y="214"/>
                    <a:pt x="389" y="188"/>
                    <a:pt x="389" y="155"/>
                  </a:cubicBezTo>
                  <a:cubicBezTo>
                    <a:pt x="389" y="70"/>
                    <a:pt x="425" y="51"/>
                    <a:pt x="475" y="51"/>
                  </a:cubicBezTo>
                  <a:cubicBezTo>
                    <a:pt x="515" y="51"/>
                    <a:pt x="539" y="70"/>
                    <a:pt x="539" y="106"/>
                  </a:cubicBezTo>
                  <a:cubicBezTo>
                    <a:pt x="539" y="122"/>
                    <a:pt x="536" y="137"/>
                    <a:pt x="534" y="147"/>
                  </a:cubicBezTo>
                  <a:cubicBezTo>
                    <a:pt x="447" y="147"/>
                    <a:pt x="447" y="147"/>
                    <a:pt x="447" y="147"/>
                  </a:cubicBezTo>
                  <a:cubicBezTo>
                    <a:pt x="447" y="165"/>
                    <a:pt x="453" y="175"/>
                    <a:pt x="484" y="175"/>
                  </a:cubicBezTo>
                  <a:moveTo>
                    <a:pt x="257" y="52"/>
                  </a:moveTo>
                  <a:cubicBezTo>
                    <a:pt x="217" y="52"/>
                    <a:pt x="195" y="60"/>
                    <a:pt x="177" y="79"/>
                  </a:cubicBezTo>
                  <a:cubicBezTo>
                    <a:pt x="160" y="96"/>
                    <a:pt x="151" y="128"/>
                    <a:pt x="151" y="161"/>
                  </a:cubicBezTo>
                  <a:cubicBezTo>
                    <a:pt x="151" y="191"/>
                    <a:pt x="159" y="215"/>
                    <a:pt x="195" y="215"/>
                  </a:cubicBezTo>
                  <a:cubicBezTo>
                    <a:pt x="211" y="215"/>
                    <a:pt x="225" y="208"/>
                    <a:pt x="239" y="201"/>
                  </a:cubicBezTo>
                  <a:cubicBezTo>
                    <a:pt x="239" y="201"/>
                    <a:pt x="239" y="201"/>
                    <a:pt x="239" y="201"/>
                  </a:cubicBezTo>
                  <a:cubicBezTo>
                    <a:pt x="238" y="212"/>
                    <a:pt x="238" y="212"/>
                    <a:pt x="238" y="212"/>
                  </a:cubicBezTo>
                  <a:cubicBezTo>
                    <a:pt x="293" y="212"/>
                    <a:pt x="293" y="212"/>
                    <a:pt x="293" y="212"/>
                  </a:cubicBezTo>
                  <a:cubicBezTo>
                    <a:pt x="312" y="53"/>
                    <a:pt x="312" y="53"/>
                    <a:pt x="312" y="53"/>
                  </a:cubicBezTo>
                  <a:cubicBezTo>
                    <a:pt x="296" y="52"/>
                    <a:pt x="278" y="52"/>
                    <a:pt x="257" y="52"/>
                  </a:cubicBezTo>
                  <a:moveTo>
                    <a:pt x="704" y="108"/>
                  </a:moveTo>
                  <a:cubicBezTo>
                    <a:pt x="704" y="67"/>
                    <a:pt x="678" y="51"/>
                    <a:pt x="633" y="51"/>
                  </a:cubicBezTo>
                  <a:cubicBezTo>
                    <a:pt x="579" y="51"/>
                    <a:pt x="546" y="75"/>
                    <a:pt x="546" y="159"/>
                  </a:cubicBezTo>
                  <a:cubicBezTo>
                    <a:pt x="546" y="201"/>
                    <a:pt x="573" y="217"/>
                    <a:pt x="618" y="217"/>
                  </a:cubicBezTo>
                  <a:cubicBezTo>
                    <a:pt x="672" y="217"/>
                    <a:pt x="704" y="193"/>
                    <a:pt x="704" y="108"/>
                  </a:cubicBezTo>
                  <a:moveTo>
                    <a:pt x="131" y="0"/>
                  </a:moveTo>
                  <a:cubicBezTo>
                    <a:pt x="118" y="49"/>
                    <a:pt x="100" y="99"/>
                    <a:pt x="76" y="149"/>
                  </a:cubicBezTo>
                  <a:cubicBezTo>
                    <a:pt x="76" y="149"/>
                    <a:pt x="76" y="149"/>
                    <a:pt x="76" y="149"/>
                  </a:cubicBezTo>
                  <a:cubicBezTo>
                    <a:pt x="70" y="109"/>
                    <a:pt x="67" y="50"/>
                    <a:pt x="67" y="0"/>
                  </a:cubicBezTo>
                  <a:cubicBezTo>
                    <a:pt x="0" y="0"/>
                    <a:pt x="0" y="0"/>
                    <a:pt x="0" y="0"/>
                  </a:cubicBezTo>
                  <a:cubicBezTo>
                    <a:pt x="2" y="79"/>
                    <a:pt x="16" y="150"/>
                    <a:pt x="31" y="212"/>
                  </a:cubicBezTo>
                  <a:cubicBezTo>
                    <a:pt x="96" y="212"/>
                    <a:pt x="96" y="212"/>
                    <a:pt x="96" y="212"/>
                  </a:cubicBezTo>
                  <a:cubicBezTo>
                    <a:pt x="132" y="147"/>
                    <a:pt x="166" y="76"/>
                    <a:pt x="193" y="0"/>
                  </a:cubicBezTo>
                  <a:lnTo>
                    <a:pt x="131" y="0"/>
                  </a:lnTo>
                  <a:close/>
                </a:path>
              </a:pathLst>
            </a:custGeom>
            <a:solidFill>
              <a:srgbClr val="82E6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Lst>
  <mc:AlternateContent>
    <mc:Choice Requires="p14">
      <p:transition spd="slow" p14:dur="125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11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image" Target="../media/image104.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 Id="rId3" Type="http://schemas.openxmlformats.org/officeDocument/2006/relationships/hyperlink" Target="https://www.slideshare.net/xavigiro/faster-rcnn-towards-realtime-object-detection-with-region-proposal-networks?from_action=save" TargetMode="External"/><Relationship Id="rId4" Type="http://schemas.openxmlformats.org/officeDocument/2006/relationships/hyperlink" Target="https://leonardoaraujosantos.gitbooks.io/artificial-inteligence/content/" TargetMode="External"/><Relationship Id="rId5" Type="http://schemas.openxmlformats.org/officeDocument/2006/relationships/hyperlink" Target="http://www.themtank.org/pdfs/AYearofComputerVisionPDF.pdf" TargetMode="External"/><Relationship Id="rId6" Type="http://schemas.openxmlformats.org/officeDocument/2006/relationships/hyperlink" Target="http://3ddl.stanford.edu/"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 Id="rId3" Type="http://schemas.openxmlformats.org/officeDocument/2006/relationships/image" Target="../media/image10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image" Target="../media/image10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hyperlink" Target="http://image-net.org/challenges/LSVRC/2016/inde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s://arxiv.org/abs/1409.1556" TargetMode="Externa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gif"/><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5.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48.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58.png"/><Relationship Id="rId4" Type="http://schemas.openxmlformats.org/officeDocument/2006/relationships/image" Target="../media/image48.png"/><Relationship Id="rId5"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58.png"/><Relationship Id="rId4" Type="http://schemas.openxmlformats.org/officeDocument/2006/relationships/image" Target="../media/image49.png"/><Relationship Id="rId5"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109.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55.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57.png"/><Relationship Id="rId4" Type="http://schemas.openxmlformats.org/officeDocument/2006/relationships/image" Target="../media/image5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68.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72.png"/><Relationship Id="rId4" Type="http://schemas.openxmlformats.org/officeDocument/2006/relationships/hyperlink" Target="https://distill.pub/2016/deconv-checkerboard/" TargetMode="External"/><Relationship Id="rId5"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84.png"/><Relationship Id="rId4" Type="http://schemas.openxmlformats.org/officeDocument/2006/relationships/image" Target="../media/image76.png"/><Relationship Id="rId5" Type="http://schemas.openxmlformats.org/officeDocument/2006/relationships/image" Target="../media/image81.jpg"/><Relationship Id="rId6"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8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10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80.jpg"/><Relationship Id="rId4" Type="http://schemas.openxmlformats.org/officeDocument/2006/relationships/image" Target="../media/image106.png"/><Relationship Id="rId5" Type="http://schemas.openxmlformats.org/officeDocument/2006/relationships/image" Target="../media/image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3.gi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8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 Id="rId3"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9.xml"/><Relationship Id="rId3" Type="http://schemas.openxmlformats.org/officeDocument/2006/relationships/image" Target="../media/image83.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jpg"/><Relationship Id="rId10" Type="http://schemas.openxmlformats.org/officeDocument/2006/relationships/image" Target="../media/image10.png"/><Relationship Id="rId9" Type="http://schemas.openxmlformats.org/officeDocument/2006/relationships/image" Target="../media/image6.png"/><Relationship Id="rId5" Type="http://schemas.openxmlformats.org/officeDocument/2006/relationships/image" Target="../media/image7.jpg"/><Relationship Id="rId6" Type="http://schemas.openxmlformats.org/officeDocument/2006/relationships/image" Target="../media/image17.png"/><Relationship Id="rId7" Type="http://schemas.openxmlformats.org/officeDocument/2006/relationships/image" Target="../media/image4.png"/><Relationship Id="rId8"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 Id="rId3" Type="http://schemas.openxmlformats.org/officeDocument/2006/relationships/image" Target="../media/image91.png"/><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92.png"/><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 Id="rId3" Type="http://schemas.openxmlformats.org/officeDocument/2006/relationships/image" Target="../media/image94.png"/><Relationship Id="rId4" Type="http://schemas.openxmlformats.org/officeDocument/2006/relationships/image" Target="../media/image9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95.png"/><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 Id="rId3" Type="http://schemas.openxmlformats.org/officeDocument/2006/relationships/image" Target="../media/image9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 Id="rId3"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101.png"/><Relationship Id="rId4" Type="http://schemas.openxmlformats.org/officeDocument/2006/relationships/image" Target="../media/image9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10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8"/>
          <p:cNvSpPr txBox="1"/>
          <p:nvPr>
            <p:ph type="ctrTitle"/>
          </p:nvPr>
        </p:nvSpPr>
        <p:spPr>
          <a:xfrm>
            <a:off x="360000" y="4486710"/>
            <a:ext cx="7860100" cy="44319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DEEP LEARNING IN COMPUTER VISION</a:t>
            </a:r>
            <a:endParaRPr/>
          </a:p>
        </p:txBody>
      </p:sp>
      <p:sp>
        <p:nvSpPr>
          <p:cNvPr id="163" name="Google Shape;163;p18"/>
          <p:cNvSpPr txBox="1"/>
          <p:nvPr>
            <p:ph idx="1" type="subTitle"/>
          </p:nvPr>
        </p:nvSpPr>
        <p:spPr>
          <a:xfrm>
            <a:off x="381000" y="4876800"/>
            <a:ext cx="7117294" cy="30777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92A80"/>
              </a:buClr>
              <a:buSzPts val="2000"/>
              <a:buFont typeface="Arial"/>
              <a:buNone/>
            </a:pPr>
            <a:r>
              <a:rPr lang="en-US"/>
              <a:t>DR. AHMAD AL SALLAB,</a:t>
            </a:r>
            <a:endParaRPr/>
          </a:p>
          <a:p>
            <a:pPr indent="0" lvl="0" marL="0" rtl="0" algn="l">
              <a:spcBef>
                <a:spcPts val="0"/>
              </a:spcBef>
              <a:spcAft>
                <a:spcPts val="0"/>
              </a:spcAft>
              <a:buClr>
                <a:srgbClr val="892A80"/>
              </a:buClr>
              <a:buSzPts val="2000"/>
              <a:buFont typeface="Arial"/>
              <a:buNone/>
            </a:pPr>
            <a:r>
              <a:rPr lang="en-US"/>
              <a:t>Valeo Deep Learning Senior Expert</a:t>
            </a:r>
            <a:endParaRPr/>
          </a:p>
        </p:txBody>
      </p:sp>
      <p:sp>
        <p:nvSpPr>
          <p:cNvPr id="164" name="Google Shape;164;p18"/>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p>
            <a:pPr indent="0" lvl="0" marL="0" rtl="0" algn="l">
              <a:spcBef>
                <a:spcPts val="0"/>
              </a:spcBef>
              <a:spcAft>
                <a:spcPts val="0"/>
              </a:spcAft>
              <a:buNone/>
            </a:pPr>
            <a:r>
              <a:rPr lang="en-US"/>
              <a:t>Date</a:t>
            </a:r>
            <a:endParaRPr/>
          </a:p>
        </p:txBody>
      </p:sp>
    </p:spTree>
  </p:cSld>
  <p:clrMapOvr>
    <a:masterClrMapping/>
  </p:clrMapOvr>
  <mc:AlternateContent>
    <mc:Choice Requires="p14">
      <p:transition spd="slow" p14:dur="125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304800" y="384699"/>
            <a:ext cx="74886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COMMON FEATURES IN COMP VISION</a:t>
            </a:r>
            <a:endParaRPr/>
          </a:p>
        </p:txBody>
      </p:sp>
      <p:pic>
        <p:nvPicPr>
          <p:cNvPr id="236" name="Google Shape;236;p27"/>
          <p:cNvPicPr preferRelativeResize="0"/>
          <p:nvPr/>
        </p:nvPicPr>
        <p:blipFill rotWithShape="1">
          <a:blip r:embed="rId3">
            <a:alphaModFix/>
          </a:blip>
          <a:srcRect b="0" l="0" r="0" t="0"/>
          <a:stretch/>
        </p:blipFill>
        <p:spPr>
          <a:xfrm>
            <a:off x="609600" y="1828800"/>
            <a:ext cx="10896601" cy="4774591"/>
          </a:xfrm>
          <a:prstGeom prst="rect">
            <a:avLst/>
          </a:prstGeom>
          <a:noFill/>
          <a:ln>
            <a:noFill/>
          </a:ln>
        </p:spPr>
      </p:pic>
      <p:sp>
        <p:nvSpPr>
          <p:cNvPr id="237" name="Google Shape;237;p27"/>
          <p:cNvSpPr/>
          <p:nvPr/>
        </p:nvSpPr>
        <p:spPr>
          <a:xfrm>
            <a:off x="4114800" y="1295400"/>
            <a:ext cx="403507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Filters as template matching</a:t>
            </a:r>
            <a:endParaRPr sz="2400">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117"/>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MULTI-TASK LEARNING</a:t>
            </a:r>
            <a:endParaRPr/>
          </a:p>
        </p:txBody>
      </p:sp>
      <p:sp>
        <p:nvSpPr>
          <p:cNvPr id="1003" name="Google Shape;1003;p117"/>
          <p:cNvSpPr txBox="1"/>
          <p:nvPr>
            <p:ph idx="1" type="body"/>
          </p:nvPr>
        </p:nvSpPr>
        <p:spPr>
          <a:xfrm>
            <a:off x="3581400" y="1295400"/>
            <a:ext cx="6934200" cy="36933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2D 🡪 MultiNet on KITT</a:t>
            </a:r>
            <a:endParaRPr/>
          </a:p>
        </p:txBody>
      </p:sp>
      <p:pic>
        <p:nvPicPr>
          <p:cNvPr descr="C:\Users\MELKHATEEB\Desktop\Screenshots\142.bmp" id="1004" name="Google Shape;1004;p117"/>
          <p:cNvPicPr preferRelativeResize="0"/>
          <p:nvPr/>
        </p:nvPicPr>
        <p:blipFill rotWithShape="1">
          <a:blip r:embed="rId3">
            <a:alphaModFix/>
          </a:blip>
          <a:srcRect b="1500" l="761" r="1755" t="1027"/>
          <a:stretch/>
        </p:blipFill>
        <p:spPr>
          <a:xfrm>
            <a:off x="1295400" y="1905000"/>
            <a:ext cx="8458200" cy="49530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18"/>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MULTI-TASK LEARNING</a:t>
            </a:r>
            <a:endParaRPr/>
          </a:p>
        </p:txBody>
      </p:sp>
      <p:sp>
        <p:nvSpPr>
          <p:cNvPr id="1011" name="Google Shape;1011;p118"/>
          <p:cNvSpPr txBox="1"/>
          <p:nvPr>
            <p:ph idx="1" type="body"/>
          </p:nvPr>
        </p:nvSpPr>
        <p:spPr>
          <a:xfrm>
            <a:off x="4038600" y="1371600"/>
            <a:ext cx="6934200" cy="36933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3D 🡪 PointNet</a:t>
            </a:r>
            <a:endParaRPr/>
          </a:p>
        </p:txBody>
      </p:sp>
      <p:pic>
        <p:nvPicPr>
          <p:cNvPr descr="http://stanford.edu/~rqi/pointnet/images/teaser.jpg" id="1012" name="Google Shape;1012;p118"/>
          <p:cNvPicPr preferRelativeResize="0"/>
          <p:nvPr/>
        </p:nvPicPr>
        <p:blipFill rotWithShape="1">
          <a:blip r:embed="rId3">
            <a:alphaModFix/>
          </a:blip>
          <a:srcRect b="0" l="0" r="0" t="0"/>
          <a:stretch/>
        </p:blipFill>
        <p:spPr>
          <a:xfrm>
            <a:off x="1905000" y="2057400"/>
            <a:ext cx="8153400" cy="34733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19"/>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REFERENCES</a:t>
            </a:r>
            <a:endParaRPr/>
          </a:p>
        </p:txBody>
      </p:sp>
      <p:sp>
        <p:nvSpPr>
          <p:cNvPr id="1018" name="Google Shape;1018;p119"/>
          <p:cNvSpPr txBox="1"/>
          <p:nvPr>
            <p:ph idx="1" type="body"/>
          </p:nvPr>
        </p:nvSpPr>
        <p:spPr>
          <a:xfrm>
            <a:off x="360000" y="1858409"/>
            <a:ext cx="11473200" cy="489364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u="sng">
                <a:solidFill>
                  <a:schemeClr val="hlink"/>
                </a:solidFill>
                <a:hlinkClick r:id="rId3"/>
              </a:rPr>
              <a:t>https://www.slideshare.net/xavigiro/faster-rcnn-towards-realtime-object-detection-with-region-proposal-networks?from_action=save</a:t>
            </a:r>
            <a:endParaRPr/>
          </a:p>
          <a:p>
            <a:pPr indent="0" lvl="0" marL="0" rtl="0" algn="l">
              <a:spcBef>
                <a:spcPts val="3600"/>
              </a:spcBef>
              <a:spcAft>
                <a:spcPts val="0"/>
              </a:spcAft>
              <a:buClr>
                <a:srgbClr val="3F3F3F"/>
              </a:buClr>
              <a:buSzPts val="2400"/>
              <a:buFont typeface="Arial"/>
              <a:buNone/>
            </a:pPr>
            <a:r>
              <a:rPr lang="en-US" u="sng">
                <a:solidFill>
                  <a:schemeClr val="hlink"/>
                </a:solidFill>
                <a:hlinkClick r:id="rId4"/>
              </a:rPr>
              <a:t>https://leonardoaraujosantos.gitbooks.io/artificial-inteligence/content/</a:t>
            </a:r>
            <a:endParaRPr/>
          </a:p>
          <a:p>
            <a:pPr indent="0" lvl="0" marL="0" rtl="0" algn="l">
              <a:spcBef>
                <a:spcPts val="3600"/>
              </a:spcBef>
              <a:spcAft>
                <a:spcPts val="0"/>
              </a:spcAft>
              <a:buClr>
                <a:srgbClr val="3F3F3F"/>
              </a:buClr>
              <a:buSzPts val="2400"/>
              <a:buFont typeface="Arial"/>
              <a:buNone/>
            </a:pPr>
            <a:r>
              <a:rPr lang="en-US" u="sng">
                <a:solidFill>
                  <a:schemeClr val="hlink"/>
                </a:solidFill>
                <a:hlinkClick r:id="rId5"/>
              </a:rPr>
              <a:t>http://www.themtank.org/pdfs/AYearofComputerVisionPDF.pdf</a:t>
            </a:r>
            <a:endParaRPr/>
          </a:p>
          <a:p>
            <a:pPr indent="0" lvl="0" marL="0" rtl="0" algn="l">
              <a:spcBef>
                <a:spcPts val="3600"/>
              </a:spcBef>
              <a:spcAft>
                <a:spcPts val="0"/>
              </a:spcAft>
              <a:buClr>
                <a:srgbClr val="3F3F3F"/>
              </a:buClr>
              <a:buSzPts val="2400"/>
              <a:buFont typeface="Arial"/>
              <a:buNone/>
            </a:pPr>
            <a:r>
              <a:rPr lang="en-US" u="sng">
                <a:solidFill>
                  <a:schemeClr val="hlink"/>
                </a:solidFill>
                <a:hlinkClick r:id="rId6"/>
              </a:rPr>
              <a:t>http://3ddl.stanford.edu/</a:t>
            </a:r>
            <a:endParaRPr/>
          </a:p>
          <a:p>
            <a:pPr indent="0" lvl="0" marL="0" rtl="0" algn="l">
              <a:spcBef>
                <a:spcPts val="3600"/>
              </a:spcBef>
              <a:spcAft>
                <a:spcPts val="0"/>
              </a:spcAft>
              <a:buClr>
                <a:srgbClr val="3F3F3F"/>
              </a:buClr>
              <a:buSzPts val="2400"/>
              <a:buFont typeface="Arial"/>
              <a:buNone/>
            </a:pPr>
            <a:r>
              <a:t/>
            </a:r>
            <a:endParaRPr/>
          </a:p>
          <a:p>
            <a:pPr indent="0" lvl="0" marL="0" rtl="0" algn="l">
              <a:spcBef>
                <a:spcPts val="3600"/>
              </a:spcBef>
              <a:spcAft>
                <a:spcPts val="0"/>
              </a:spcAft>
              <a:buClr>
                <a:srgbClr val="3F3F3F"/>
              </a:buClr>
              <a:buSzPts val="2400"/>
              <a:buFont typeface="Arial"/>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120"/>
          <p:cNvSpPr txBox="1"/>
          <p:nvPr>
            <p:ph type="title"/>
          </p:nvPr>
        </p:nvSpPr>
        <p:spPr>
          <a:xfrm>
            <a:off x="2438400" y="381000"/>
            <a:ext cx="6543826" cy="682101"/>
          </a:xfrm>
          <a:prstGeom prst="rect">
            <a:avLst/>
          </a:prstGeom>
          <a:noFill/>
          <a:ln>
            <a:noFill/>
          </a:ln>
        </p:spPr>
        <p:txBody>
          <a:bodyPr anchorCtr="0" anchor="b" bIns="72000" lIns="0" spcFirstLastPara="1" rIns="0" wrap="square" tIns="0">
            <a:noAutofit/>
          </a:bodyPr>
          <a:lstStyle/>
          <a:p>
            <a:pPr indent="0" lvl="0" marL="0" rtl="0" algn="ctr">
              <a:lnSpc>
                <a:spcPct val="90000"/>
              </a:lnSpc>
              <a:spcBef>
                <a:spcPts val="0"/>
              </a:spcBef>
              <a:spcAft>
                <a:spcPts val="0"/>
              </a:spcAft>
              <a:buClr>
                <a:srgbClr val="5C5C5C"/>
              </a:buClr>
              <a:buSzPts val="4800"/>
              <a:buFont typeface="Arial"/>
              <a:buNone/>
            </a:pPr>
            <a:r>
              <a:rPr lang="en-US" sz="4800"/>
              <a:t>QUESTIONS</a:t>
            </a:r>
            <a:endParaRPr/>
          </a:p>
        </p:txBody>
      </p:sp>
      <p:sp>
        <p:nvSpPr>
          <p:cNvPr descr="Image result for questions" id="1024" name="Google Shape;1024;p120"/>
          <p:cNvSpPr/>
          <p:nvPr/>
        </p:nvSpPr>
        <p:spPr>
          <a:xfrm>
            <a:off x="155535" y="-144463"/>
            <a:ext cx="30472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Image result for questions" id="1025" name="Google Shape;1025;p120"/>
          <p:cNvSpPr/>
          <p:nvPr/>
        </p:nvSpPr>
        <p:spPr>
          <a:xfrm>
            <a:off x="155535" y="-144463"/>
            <a:ext cx="30472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Image result for questions" id="1026" name="Google Shape;1026;p120"/>
          <p:cNvSpPr/>
          <p:nvPr/>
        </p:nvSpPr>
        <p:spPr>
          <a:xfrm>
            <a:off x="155535" y="-144463"/>
            <a:ext cx="30472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http://blogs.msdn.com/cfs-filesystemfile.ashx/__key/communityserver-blogs-components-weblogfiles/00-00-01-18-52-metablogapi/6266.PPP_5F00_PRD_5F00_053_5F00_3D_5F00_people_2D00_Question_5F00_Mark_5F00_2210CFB0.png" id="1027" name="Google Shape;1027;p120"/>
          <p:cNvPicPr preferRelativeResize="0"/>
          <p:nvPr/>
        </p:nvPicPr>
        <p:blipFill rotWithShape="1">
          <a:blip r:embed="rId3">
            <a:alphaModFix/>
          </a:blip>
          <a:srcRect b="0" l="0" r="0" t="0"/>
          <a:stretch/>
        </p:blipFill>
        <p:spPr>
          <a:xfrm>
            <a:off x="1967542" y="914400"/>
            <a:ext cx="6794764" cy="5334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pic>
        <p:nvPicPr>
          <p:cNvPr descr="http://www.karlabrandau.com/wordpress/wp-content/uploads/2012/11/thank_you-Green1-300x206.png" id="1032" name="Google Shape;1032;p121"/>
          <p:cNvPicPr preferRelativeResize="0"/>
          <p:nvPr/>
        </p:nvPicPr>
        <p:blipFill rotWithShape="1">
          <a:blip r:embed="rId3">
            <a:alphaModFix/>
          </a:blip>
          <a:srcRect b="0" l="0" r="0" t="0"/>
          <a:stretch/>
        </p:blipFill>
        <p:spPr>
          <a:xfrm>
            <a:off x="2514600" y="1143000"/>
            <a:ext cx="7387516" cy="507408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Tree>
  </p:cSld>
  <p:clrMapOvr>
    <a:masterClrMapping/>
  </p:clrMapOvr>
  <mc:AlternateContent>
    <mc:Choice Requires="p14">
      <p:transition spd="slow" p14:dur="125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360000" y="456986"/>
            <a:ext cx="80982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FILTERS AS TEMPLATE MATCHING</a:t>
            </a:r>
            <a:endParaRPr/>
          </a:p>
        </p:txBody>
      </p:sp>
      <p:pic>
        <p:nvPicPr>
          <p:cNvPr id="243" name="Google Shape;243;p28"/>
          <p:cNvPicPr preferRelativeResize="0"/>
          <p:nvPr/>
        </p:nvPicPr>
        <p:blipFill rotWithShape="1">
          <a:blip r:embed="rId3">
            <a:alphaModFix/>
          </a:blip>
          <a:srcRect b="0" l="0" r="0" t="0"/>
          <a:stretch/>
        </p:blipFill>
        <p:spPr>
          <a:xfrm>
            <a:off x="914400" y="1854733"/>
            <a:ext cx="10744200" cy="4546067"/>
          </a:xfrm>
          <a:prstGeom prst="rect">
            <a:avLst/>
          </a:prstGeom>
          <a:noFill/>
          <a:ln>
            <a:noFill/>
          </a:ln>
        </p:spPr>
      </p:pic>
      <p:sp>
        <p:nvSpPr>
          <p:cNvPr id="244" name="Google Shape;244;p28"/>
          <p:cNvSpPr/>
          <p:nvPr/>
        </p:nvSpPr>
        <p:spPr>
          <a:xfrm>
            <a:off x="1752600" y="1143000"/>
            <a:ext cx="868680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Extraction = matching 🡪 Applying a feature kernel (template) to an image results in a </a:t>
            </a:r>
            <a:r>
              <a:rPr b="1" lang="en-US" sz="2000" u="sng">
                <a:solidFill>
                  <a:srgbClr val="FF0000"/>
                </a:solidFill>
                <a:latin typeface="Arial"/>
                <a:ea typeface="Arial"/>
                <a:cs typeface="Arial"/>
                <a:sym typeface="Arial"/>
              </a:rPr>
              <a:t>feature map</a:t>
            </a:r>
            <a:endParaRPr b="1" sz="2000" u="sng">
              <a:solidFill>
                <a:srgbClr val="FF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360000" y="456986"/>
            <a:ext cx="109938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POPULAR FEATURES – EDGE DETECTORES</a:t>
            </a:r>
            <a:endParaRPr/>
          </a:p>
        </p:txBody>
      </p:sp>
      <p:sp>
        <p:nvSpPr>
          <p:cNvPr id="250" name="Google Shape;250;p29"/>
          <p:cNvSpPr txBox="1"/>
          <p:nvPr>
            <p:ph idx="1" type="body"/>
          </p:nvPr>
        </p:nvSpPr>
        <p:spPr>
          <a:xfrm>
            <a:off x="239349" y="1412776"/>
            <a:ext cx="10972800" cy="453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1800"/>
              <a:buFont typeface="Arial"/>
              <a:buNone/>
            </a:pPr>
            <a:r>
              <a:rPr lang="en-US" sz="1800"/>
              <a:t>Feature = template</a:t>
            </a:r>
            <a:endParaRPr/>
          </a:p>
          <a:p>
            <a:pPr indent="0" lvl="0" marL="0" rtl="0" algn="l">
              <a:spcBef>
                <a:spcPts val="3600"/>
              </a:spcBef>
              <a:spcAft>
                <a:spcPts val="0"/>
              </a:spcAft>
              <a:buClr>
                <a:srgbClr val="3F3F3F"/>
              </a:buClr>
              <a:buSzPts val="1800"/>
              <a:buFont typeface="Arial"/>
              <a:buNone/>
            </a:pPr>
            <a:r>
              <a:rPr lang="en-US" sz="1800"/>
              <a:t>Extraction = matching</a:t>
            </a:r>
            <a:endParaRPr/>
          </a:p>
          <a:p>
            <a:pPr indent="0" lvl="0" marL="0" rtl="0" algn="l">
              <a:spcBef>
                <a:spcPts val="3600"/>
              </a:spcBef>
              <a:spcAft>
                <a:spcPts val="0"/>
              </a:spcAft>
              <a:buClr>
                <a:srgbClr val="3F3F3F"/>
              </a:buClr>
              <a:buSzPts val="1800"/>
              <a:buFont typeface="Arial"/>
              <a:buNone/>
            </a:pPr>
            <a:r>
              <a:rPr b="1" lang="en-US" sz="1800" u="sng"/>
              <a:t>Example of features are edge detectors</a:t>
            </a:r>
            <a:endParaRPr/>
          </a:p>
          <a:p>
            <a:pPr indent="0" lvl="0" marL="0" rtl="0" algn="l">
              <a:spcBef>
                <a:spcPts val="3600"/>
              </a:spcBef>
              <a:spcAft>
                <a:spcPts val="0"/>
              </a:spcAft>
              <a:buClr>
                <a:srgbClr val="3F3F3F"/>
              </a:buClr>
              <a:buSzPts val="1800"/>
              <a:buFont typeface="Arial"/>
              <a:buNone/>
            </a:pPr>
            <a:r>
              <a:rPr lang="en-US" sz="1800"/>
              <a:t>A Kernel is a feature detector – Local features</a:t>
            </a:r>
            <a:endParaRPr sz="1800"/>
          </a:p>
          <a:p>
            <a:pPr indent="0" lvl="0" marL="0" rtl="0" algn="l">
              <a:spcBef>
                <a:spcPts val="3600"/>
              </a:spcBef>
              <a:spcAft>
                <a:spcPts val="0"/>
              </a:spcAft>
              <a:buClr>
                <a:srgbClr val="3F3F3F"/>
              </a:buClr>
              <a:buSzPts val="1800"/>
              <a:buFont typeface="Arial"/>
              <a:buNone/>
            </a:pPr>
            <a:r>
              <a:t/>
            </a:r>
            <a:endParaRPr sz="1800"/>
          </a:p>
        </p:txBody>
      </p:sp>
      <p:pic>
        <p:nvPicPr>
          <p:cNvPr id="251" name="Google Shape;251;p29"/>
          <p:cNvPicPr preferRelativeResize="0"/>
          <p:nvPr/>
        </p:nvPicPr>
        <p:blipFill rotWithShape="1">
          <a:blip r:embed="rId3">
            <a:alphaModFix/>
          </a:blip>
          <a:srcRect b="0" l="0" r="0" t="0"/>
          <a:stretch/>
        </p:blipFill>
        <p:spPr>
          <a:xfrm>
            <a:off x="911424" y="3933057"/>
            <a:ext cx="9793088" cy="26127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HOW TO DECIDE ON THE KERNEL WEIGHTS?</a:t>
            </a:r>
            <a:endParaRPr/>
          </a:p>
        </p:txBody>
      </p:sp>
      <p:sp>
        <p:nvSpPr>
          <p:cNvPr id="257" name="Google Shape;257;p30"/>
          <p:cNvSpPr txBox="1"/>
          <p:nvPr>
            <p:ph idx="1" type="body"/>
          </p:nvPr>
        </p:nvSpPr>
        <p:spPr>
          <a:xfrm>
            <a:off x="360000" y="1858409"/>
            <a:ext cx="11473200" cy="203132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Kernel weights = features</a:t>
            </a:r>
            <a:endParaRPr/>
          </a:p>
          <a:p>
            <a:pPr indent="0" lvl="0" marL="0" rtl="0" algn="l">
              <a:spcBef>
                <a:spcPts val="3600"/>
              </a:spcBef>
              <a:spcAft>
                <a:spcPts val="0"/>
              </a:spcAft>
              <a:buClr>
                <a:srgbClr val="3F3F3F"/>
              </a:buClr>
              <a:buSzPts val="2400"/>
              <a:buFont typeface="Arial"/>
              <a:buNone/>
            </a:pPr>
            <a:r>
              <a:rPr lang="en-US"/>
              <a:t>Method 1 = Hand crafted 🡪 like vertical or horizontal edges</a:t>
            </a:r>
            <a:endParaRPr/>
          </a:p>
          <a:p>
            <a:pPr indent="0" lvl="0" marL="0" rtl="0" algn="l">
              <a:spcBef>
                <a:spcPts val="3600"/>
              </a:spcBef>
              <a:spcAft>
                <a:spcPts val="0"/>
              </a:spcAft>
              <a:buClr>
                <a:srgbClr val="3F3F3F"/>
              </a:buClr>
              <a:buSzPts val="2400"/>
              <a:buFont typeface="Arial"/>
              <a:buNone/>
            </a:pPr>
            <a:r>
              <a:rPr lang="en-US"/>
              <a:t>Method 2 = Learning! 🡪 </a:t>
            </a:r>
            <a:r>
              <a:rPr b="1" lang="en-US">
                <a:solidFill>
                  <a:srgbClr val="FF0000"/>
                </a:solidFill>
              </a:rPr>
              <a:t>ConvNets</a:t>
            </a:r>
            <a:endParaRPr b="1">
              <a:solidFill>
                <a:srgbClr val="FF0000"/>
              </a:solidFill>
            </a:endParaRPr>
          </a:p>
        </p:txBody>
      </p:sp>
      <p:sp>
        <p:nvSpPr>
          <p:cNvPr id="258" name="Google Shape;258;p30"/>
          <p:cNvSpPr/>
          <p:nvPr/>
        </p:nvSpPr>
        <p:spPr>
          <a:xfrm>
            <a:off x="1905000" y="4114800"/>
            <a:ext cx="8696611"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FF0000"/>
                </a:solidFill>
                <a:latin typeface="Arial"/>
                <a:ea typeface="Arial"/>
                <a:cs typeface="Arial"/>
                <a:sym typeface="Arial"/>
              </a:rPr>
              <a:t>Why learn the weights not hand craft them?</a:t>
            </a:r>
            <a:endParaRPr b="1" sz="3200">
              <a:solidFill>
                <a:srgbClr val="FF0000"/>
              </a:solidFill>
              <a:latin typeface="Arial"/>
              <a:ea typeface="Arial"/>
              <a:cs typeface="Arial"/>
              <a:sym typeface="Arial"/>
            </a:endParaRPr>
          </a:p>
        </p:txBody>
      </p:sp>
      <p:pic>
        <p:nvPicPr>
          <p:cNvPr id="259" name="Google Shape;259;p30"/>
          <p:cNvPicPr preferRelativeResize="0"/>
          <p:nvPr/>
        </p:nvPicPr>
        <p:blipFill rotWithShape="1">
          <a:blip r:embed="rId3">
            <a:alphaModFix/>
          </a:blip>
          <a:srcRect b="0" l="0" r="0" t="0"/>
          <a:stretch/>
        </p:blipFill>
        <p:spPr>
          <a:xfrm>
            <a:off x="9601200" y="5105400"/>
            <a:ext cx="941264" cy="859920"/>
          </a:xfrm>
          <a:prstGeom prst="rect">
            <a:avLst/>
          </a:prstGeom>
          <a:noFill/>
          <a:ln>
            <a:noFill/>
          </a:ln>
        </p:spPr>
      </p:pic>
      <p:pic>
        <p:nvPicPr>
          <p:cNvPr descr="Image result for face recognition" id="260" name="Google Shape;260;p30"/>
          <p:cNvPicPr preferRelativeResize="0"/>
          <p:nvPr/>
        </p:nvPicPr>
        <p:blipFill rotWithShape="1">
          <a:blip r:embed="rId4">
            <a:alphaModFix/>
          </a:blip>
          <a:srcRect b="0" l="0" r="0" t="0"/>
          <a:stretch/>
        </p:blipFill>
        <p:spPr>
          <a:xfrm>
            <a:off x="8197044" y="5105400"/>
            <a:ext cx="1243582" cy="742950"/>
          </a:xfrm>
          <a:prstGeom prst="rect">
            <a:avLst/>
          </a:prstGeom>
          <a:noFill/>
          <a:ln>
            <a:noFill/>
          </a:ln>
        </p:spPr>
      </p:pic>
      <p:sp>
        <p:nvSpPr>
          <p:cNvPr id="261" name="Google Shape;261;p30"/>
          <p:cNvSpPr txBox="1"/>
          <p:nvPr/>
        </p:nvSpPr>
        <p:spPr>
          <a:xfrm>
            <a:off x="2590800" y="4953000"/>
            <a:ext cx="4809330"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Because you cannot encode all cases!</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Pose, rotation, illumination,…etc.</a:t>
            </a:r>
            <a:endParaRPr/>
          </a:p>
          <a:p>
            <a:pPr indent="0" lvl="0" marL="0" marR="0" rtl="0" algn="l">
              <a:spcBef>
                <a:spcPts val="0"/>
              </a:spcBef>
              <a:spcAft>
                <a:spcPts val="0"/>
              </a:spcAft>
              <a:buNone/>
            </a:pPr>
            <a:r>
              <a:rPr b="1" lang="en-US" sz="2000" u="sng">
                <a:solidFill>
                  <a:schemeClr val="dk1"/>
                </a:solidFill>
                <a:latin typeface="Arial"/>
                <a:ea typeface="Arial"/>
                <a:cs typeface="Arial"/>
                <a:sym typeface="Arial"/>
              </a:rPr>
              <a:t>Leave it to data to guide the algorithm</a:t>
            </a:r>
            <a:endParaRPr b="1" sz="2000" u="sng">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2000"/>
                                        <p:tgtEl>
                                          <p:spTgt spid="260"/>
                                        </p:tgtEl>
                                      </p:cBhvr>
                                    </p:animEffec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WHY LAYERS OF CONVOLUTIONS? ABSTRACTION</a:t>
            </a:r>
            <a:endParaRPr/>
          </a:p>
        </p:txBody>
      </p:sp>
      <p:sp>
        <p:nvSpPr>
          <p:cNvPr id="268" name="Google Shape;268;p31"/>
          <p:cNvSpPr/>
          <p:nvPr/>
        </p:nvSpPr>
        <p:spPr>
          <a:xfrm>
            <a:off x="711200" y="1219201"/>
            <a:ext cx="95504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Deep learning summer school, Montreal, 2015: Convolutional NN, Lee</a:t>
            </a:r>
            <a:endParaRPr sz="1800">
              <a:solidFill>
                <a:schemeClr val="dk1"/>
              </a:solidFill>
              <a:latin typeface="Arial"/>
              <a:ea typeface="Arial"/>
              <a:cs typeface="Arial"/>
              <a:sym typeface="Arial"/>
            </a:endParaRPr>
          </a:p>
        </p:txBody>
      </p:sp>
      <p:pic>
        <p:nvPicPr>
          <p:cNvPr id="269" name="Google Shape;269;p31"/>
          <p:cNvPicPr preferRelativeResize="0"/>
          <p:nvPr/>
        </p:nvPicPr>
        <p:blipFill rotWithShape="1">
          <a:blip r:embed="rId3">
            <a:alphaModFix/>
          </a:blip>
          <a:srcRect b="0" l="0" r="0" t="0"/>
          <a:stretch/>
        </p:blipFill>
        <p:spPr>
          <a:xfrm>
            <a:off x="1117600" y="1545028"/>
            <a:ext cx="9855200" cy="5160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COMMON FEATURES DETECTOR (SHARED TASK LEARNING)</a:t>
            </a:r>
            <a:endParaRPr/>
          </a:p>
        </p:txBody>
      </p:sp>
      <p:pic>
        <p:nvPicPr>
          <p:cNvPr id="275" name="Google Shape;275;p32"/>
          <p:cNvPicPr preferRelativeResize="0"/>
          <p:nvPr/>
        </p:nvPicPr>
        <p:blipFill rotWithShape="1">
          <a:blip r:embed="rId3">
            <a:alphaModFix/>
          </a:blip>
          <a:srcRect b="0" l="0" r="0" t="0"/>
          <a:stretch/>
        </p:blipFill>
        <p:spPr>
          <a:xfrm>
            <a:off x="368149" y="1371603"/>
            <a:ext cx="11620651" cy="51537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WHY NOW? </a:t>
            </a:r>
            <a:endParaRPr/>
          </a:p>
        </p:txBody>
      </p:sp>
      <p:grpSp>
        <p:nvGrpSpPr>
          <p:cNvPr id="281" name="Google Shape;281;p33"/>
          <p:cNvGrpSpPr/>
          <p:nvPr/>
        </p:nvGrpSpPr>
        <p:grpSpPr>
          <a:xfrm>
            <a:off x="4993185" y="909870"/>
            <a:ext cx="1643660" cy="2878765"/>
            <a:chOff x="3995936" y="1314654"/>
            <a:chExt cx="1232745" cy="2531536"/>
          </a:xfrm>
        </p:grpSpPr>
        <p:pic>
          <p:nvPicPr>
            <p:cNvPr descr="C:\Users\aelsalla\Google Drive\PostDoc\DAS\Presentations\Management\GEEDS TDP\download.jpg" id="282" name="Google Shape;282;p33"/>
            <p:cNvPicPr preferRelativeResize="0"/>
            <p:nvPr/>
          </p:nvPicPr>
          <p:blipFill rotWithShape="1">
            <a:blip r:embed="rId3">
              <a:alphaModFix/>
            </a:blip>
            <a:srcRect b="0" l="0" r="0" t="0"/>
            <a:stretch/>
          </p:blipFill>
          <p:spPr>
            <a:xfrm>
              <a:off x="3995936" y="1419622"/>
              <a:ext cx="1219200" cy="2426568"/>
            </a:xfrm>
            <a:prstGeom prst="rect">
              <a:avLst/>
            </a:prstGeom>
            <a:noFill/>
            <a:ln>
              <a:noFill/>
            </a:ln>
          </p:spPr>
        </p:pic>
        <p:sp>
          <p:nvSpPr>
            <p:cNvPr id="283" name="Google Shape;283;p33"/>
            <p:cNvSpPr txBox="1"/>
            <p:nvPr/>
          </p:nvSpPr>
          <p:spPr>
            <a:xfrm>
              <a:off x="4023784" y="1314654"/>
              <a:ext cx="1204897" cy="3653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100">
                  <a:solidFill>
                    <a:srgbClr val="0070C0"/>
                  </a:solidFill>
                  <a:latin typeface="Arial"/>
                  <a:ea typeface="Arial"/>
                  <a:cs typeface="Arial"/>
                  <a:sym typeface="Arial"/>
                </a:rPr>
                <a:t>Algorithms</a:t>
              </a:r>
              <a:endParaRPr b="1" sz="1800">
                <a:solidFill>
                  <a:srgbClr val="0070C0"/>
                </a:solidFill>
                <a:latin typeface="Arial"/>
                <a:ea typeface="Arial"/>
                <a:cs typeface="Arial"/>
                <a:sym typeface="Arial"/>
              </a:endParaRPr>
            </a:p>
          </p:txBody>
        </p:sp>
      </p:grpSp>
      <p:grpSp>
        <p:nvGrpSpPr>
          <p:cNvPr id="284" name="Google Shape;284;p33"/>
          <p:cNvGrpSpPr/>
          <p:nvPr/>
        </p:nvGrpSpPr>
        <p:grpSpPr>
          <a:xfrm>
            <a:off x="2016855" y="3810000"/>
            <a:ext cx="1625600" cy="2802633"/>
            <a:chOff x="1763688" y="2514599"/>
            <a:chExt cx="1219200" cy="2101975"/>
          </a:xfrm>
        </p:grpSpPr>
        <p:pic>
          <p:nvPicPr>
            <p:cNvPr descr="C:\Users\aelsalla\Google Drive\PostDoc\DAS\Presentations\Management\GEEDS TDP\download.jpg" id="285" name="Google Shape;285;p33"/>
            <p:cNvPicPr preferRelativeResize="0"/>
            <p:nvPr/>
          </p:nvPicPr>
          <p:blipFill rotWithShape="1">
            <a:blip r:embed="rId3">
              <a:alphaModFix/>
            </a:blip>
            <a:srcRect b="0" l="0" r="0" t="0"/>
            <a:stretch/>
          </p:blipFill>
          <p:spPr>
            <a:xfrm>
              <a:off x="1763688" y="2787774"/>
              <a:ext cx="1219200" cy="1828800"/>
            </a:xfrm>
            <a:prstGeom prst="rect">
              <a:avLst/>
            </a:prstGeom>
            <a:noFill/>
            <a:ln>
              <a:noFill/>
            </a:ln>
          </p:spPr>
        </p:pic>
        <p:sp>
          <p:nvSpPr>
            <p:cNvPr id="286" name="Google Shape;286;p33"/>
            <p:cNvSpPr txBox="1"/>
            <p:nvPr/>
          </p:nvSpPr>
          <p:spPr>
            <a:xfrm>
              <a:off x="1824608" y="2514599"/>
              <a:ext cx="1008112" cy="3116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100">
                  <a:solidFill>
                    <a:srgbClr val="00B050"/>
                  </a:solidFill>
                  <a:latin typeface="Arial"/>
                  <a:ea typeface="Arial"/>
                  <a:cs typeface="Arial"/>
                  <a:sym typeface="Arial"/>
                </a:rPr>
                <a:t>Big Data</a:t>
              </a:r>
              <a:endParaRPr b="1" sz="1800">
                <a:solidFill>
                  <a:srgbClr val="00B050"/>
                </a:solidFill>
                <a:latin typeface="Arial"/>
                <a:ea typeface="Arial"/>
                <a:cs typeface="Arial"/>
                <a:sym typeface="Arial"/>
              </a:endParaRPr>
            </a:p>
          </p:txBody>
        </p:sp>
      </p:grpSp>
      <p:grpSp>
        <p:nvGrpSpPr>
          <p:cNvPr id="287" name="Google Shape;287;p33"/>
          <p:cNvGrpSpPr/>
          <p:nvPr/>
        </p:nvGrpSpPr>
        <p:grpSpPr>
          <a:xfrm>
            <a:off x="8737600" y="3863347"/>
            <a:ext cx="1625600" cy="2918453"/>
            <a:chOff x="6732240" y="2427734"/>
            <a:chExt cx="1219200" cy="2188840"/>
          </a:xfrm>
        </p:grpSpPr>
        <p:pic>
          <p:nvPicPr>
            <p:cNvPr descr="C:\Users\aelsalla\Google Drive\PostDoc\DAS\Presentations\Management\GEEDS TDP\download.jpg" id="288" name="Google Shape;288;p33"/>
            <p:cNvPicPr preferRelativeResize="0"/>
            <p:nvPr/>
          </p:nvPicPr>
          <p:blipFill rotWithShape="1">
            <a:blip r:embed="rId3">
              <a:alphaModFix/>
            </a:blip>
            <a:srcRect b="0" l="0" r="0" t="0"/>
            <a:stretch/>
          </p:blipFill>
          <p:spPr>
            <a:xfrm>
              <a:off x="6732240" y="2787774"/>
              <a:ext cx="1219200" cy="1828800"/>
            </a:xfrm>
            <a:prstGeom prst="rect">
              <a:avLst/>
            </a:prstGeom>
            <a:noFill/>
            <a:ln>
              <a:noFill/>
            </a:ln>
          </p:spPr>
        </p:pic>
        <p:sp>
          <p:nvSpPr>
            <p:cNvPr id="289" name="Google Shape;289;p33"/>
            <p:cNvSpPr txBox="1"/>
            <p:nvPr/>
          </p:nvSpPr>
          <p:spPr>
            <a:xfrm>
              <a:off x="6804248" y="2427734"/>
              <a:ext cx="1057000" cy="55398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100">
                  <a:solidFill>
                    <a:schemeClr val="accent5"/>
                  </a:solidFill>
                  <a:latin typeface="Arial"/>
                  <a:ea typeface="Arial"/>
                  <a:cs typeface="Arial"/>
                  <a:sym typeface="Arial"/>
                </a:rPr>
                <a:t>Powerful </a:t>
              </a:r>
              <a:endParaRPr/>
            </a:p>
            <a:p>
              <a:pPr indent="0" lvl="0" marL="0" marR="0" rtl="0" algn="l">
                <a:spcBef>
                  <a:spcPts val="0"/>
                </a:spcBef>
                <a:spcAft>
                  <a:spcPts val="0"/>
                </a:spcAft>
                <a:buNone/>
              </a:pPr>
              <a:r>
                <a:rPr b="1" lang="en-US" sz="2100">
                  <a:solidFill>
                    <a:schemeClr val="accent5"/>
                  </a:solidFill>
                  <a:latin typeface="Arial"/>
                  <a:ea typeface="Arial"/>
                  <a:cs typeface="Arial"/>
                  <a:sym typeface="Arial"/>
                </a:rPr>
                <a:t>Hardware</a:t>
              </a:r>
              <a:endParaRPr b="1" sz="1800">
                <a:solidFill>
                  <a:schemeClr val="accent5"/>
                </a:solidFill>
                <a:latin typeface="Arial"/>
                <a:ea typeface="Arial"/>
                <a:cs typeface="Arial"/>
                <a:sym typeface="Arial"/>
              </a:endParaRPr>
            </a:p>
          </p:txBody>
        </p:sp>
      </p:grpSp>
      <p:sp>
        <p:nvSpPr>
          <p:cNvPr id="290" name="Google Shape;290;p33"/>
          <p:cNvSpPr/>
          <p:nvPr/>
        </p:nvSpPr>
        <p:spPr>
          <a:xfrm rot="2181747">
            <a:off x="6371662" y="2788017"/>
            <a:ext cx="2587917" cy="1127492"/>
          </a:xfrm>
          <a:prstGeom prst="rightArrow">
            <a:avLst>
              <a:gd fmla="val 50000" name="adj1"/>
              <a:gd fmla="val 50000" name="adj2"/>
            </a:avLst>
          </a:prstGeom>
          <a:solidFill>
            <a:schemeClr val="accent1"/>
          </a:solidFill>
          <a:ln cap="flat" cmpd="sng" w="25400">
            <a:solidFill>
              <a:srgbClr val="6C7478"/>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Use</a:t>
            </a:r>
            <a:endParaRPr b="1" sz="1800">
              <a:solidFill>
                <a:schemeClr val="dk1"/>
              </a:solidFill>
              <a:latin typeface="Arial"/>
              <a:ea typeface="Arial"/>
              <a:cs typeface="Arial"/>
              <a:sym typeface="Arial"/>
            </a:endParaRPr>
          </a:p>
        </p:txBody>
      </p:sp>
      <p:sp>
        <p:nvSpPr>
          <p:cNvPr id="291" name="Google Shape;291;p33"/>
          <p:cNvSpPr/>
          <p:nvPr/>
        </p:nvSpPr>
        <p:spPr>
          <a:xfrm flipH="1" rot="-2560272">
            <a:off x="3053530" y="2714295"/>
            <a:ext cx="2382456" cy="1130176"/>
          </a:xfrm>
          <a:prstGeom prst="rightArrow">
            <a:avLst>
              <a:gd fmla="val 50000" name="adj1"/>
              <a:gd fmla="val 50000" name="adj2"/>
            </a:avLst>
          </a:prstGeom>
          <a:solidFill>
            <a:schemeClr val="accent1"/>
          </a:solidFill>
          <a:ln cap="flat" cmpd="sng" w="25400">
            <a:solidFill>
              <a:srgbClr val="6C7478"/>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Learn from</a:t>
            </a:r>
            <a:endParaRPr b="1" sz="1800">
              <a:solidFill>
                <a:schemeClr val="dk1"/>
              </a:solidFill>
              <a:latin typeface="Arial"/>
              <a:ea typeface="Arial"/>
              <a:cs typeface="Arial"/>
              <a:sym typeface="Arial"/>
            </a:endParaRPr>
          </a:p>
        </p:txBody>
      </p:sp>
      <p:sp>
        <p:nvSpPr>
          <p:cNvPr id="292" name="Google Shape;292;p33"/>
          <p:cNvSpPr/>
          <p:nvPr/>
        </p:nvSpPr>
        <p:spPr>
          <a:xfrm flipH="1">
            <a:off x="3649035" y="5230348"/>
            <a:ext cx="4896544" cy="1130176"/>
          </a:xfrm>
          <a:prstGeom prst="rightArrow">
            <a:avLst>
              <a:gd fmla="val 50000" name="adj1"/>
              <a:gd fmla="val 50000" name="adj2"/>
            </a:avLst>
          </a:prstGeom>
          <a:solidFill>
            <a:schemeClr val="accent1"/>
          </a:solidFill>
          <a:ln cap="flat" cmpd="sng" w="25400">
            <a:solidFill>
              <a:srgbClr val="6C7478"/>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Process</a:t>
            </a:r>
            <a:endParaRPr b="1"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anim calcmode="lin" valueType="num">
                                      <p:cBhvr additive="base">
                                        <p:cTn dur="500"/>
                                        <p:tgtEl>
                                          <p:spTgt spid="29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anim calcmode="lin" valueType="num">
                                      <p:cBhvr additive="base">
                                        <p:cTn dur="500"/>
                                        <p:tgtEl>
                                          <p:spTgt spid="29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 calcmode="lin" valueType="num">
                                      <p:cBhvr additive="base">
                                        <p:cTn dur="500"/>
                                        <p:tgtEl>
                                          <p:spTgt spid="29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4"/>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COMPUTING POWER</a:t>
            </a:r>
            <a:endParaRPr/>
          </a:p>
        </p:txBody>
      </p:sp>
      <p:sp>
        <p:nvSpPr>
          <p:cNvPr id="298" name="Google Shape;298;p34"/>
          <p:cNvSpPr txBox="1"/>
          <p:nvPr>
            <p:ph idx="1" type="body"/>
          </p:nvPr>
        </p:nvSpPr>
        <p:spPr>
          <a:xfrm>
            <a:off x="360000" y="1858409"/>
            <a:ext cx="11473200" cy="11849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t/>
            </a:r>
            <a:endParaRPr/>
          </a:p>
        </p:txBody>
      </p:sp>
      <p:sp>
        <p:nvSpPr>
          <p:cNvPr id="299" name="Google Shape;299;p34"/>
          <p:cNvSpPr txBox="1"/>
          <p:nvPr/>
        </p:nvSpPr>
        <p:spPr>
          <a:xfrm>
            <a:off x="2743200" y="1219200"/>
            <a:ext cx="54864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B050"/>
                </a:solidFill>
                <a:latin typeface="Arial"/>
                <a:ea typeface="Arial"/>
                <a:cs typeface="Arial"/>
                <a:sym typeface="Arial"/>
              </a:rPr>
              <a:t>Real breakthrough with AlexNet on GPU in 2012</a:t>
            </a:r>
            <a:endParaRPr b="1" sz="1800">
              <a:solidFill>
                <a:srgbClr val="00B050"/>
              </a:solidFill>
              <a:latin typeface="Arial"/>
              <a:ea typeface="Arial"/>
              <a:cs typeface="Arial"/>
              <a:sym typeface="Arial"/>
            </a:endParaRPr>
          </a:p>
        </p:txBody>
      </p:sp>
      <p:pic>
        <p:nvPicPr>
          <p:cNvPr id="300" name="Google Shape;300;p34"/>
          <p:cNvPicPr preferRelativeResize="0"/>
          <p:nvPr/>
        </p:nvPicPr>
        <p:blipFill rotWithShape="1">
          <a:blip r:embed="rId3">
            <a:alphaModFix/>
          </a:blip>
          <a:srcRect b="0" l="0" r="0" t="0"/>
          <a:stretch/>
        </p:blipFill>
        <p:spPr>
          <a:xfrm>
            <a:off x="1600200" y="1600200"/>
            <a:ext cx="8534400" cy="48058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DATASETS</a:t>
            </a:r>
            <a:endParaRPr/>
          </a:p>
        </p:txBody>
      </p:sp>
      <p:pic>
        <p:nvPicPr>
          <p:cNvPr id="306" name="Google Shape;306;p35"/>
          <p:cNvPicPr preferRelativeResize="0"/>
          <p:nvPr/>
        </p:nvPicPr>
        <p:blipFill rotWithShape="1">
          <a:blip r:embed="rId3">
            <a:alphaModFix/>
          </a:blip>
          <a:srcRect b="0" l="0" r="0" t="0"/>
          <a:stretch/>
        </p:blipFill>
        <p:spPr>
          <a:xfrm>
            <a:off x="6172200" y="1295400"/>
            <a:ext cx="5715000" cy="4732734"/>
          </a:xfrm>
          <a:prstGeom prst="rect">
            <a:avLst/>
          </a:prstGeom>
          <a:noFill/>
          <a:ln>
            <a:noFill/>
          </a:ln>
        </p:spPr>
      </p:pic>
      <p:sp>
        <p:nvSpPr>
          <p:cNvPr id="307" name="Google Shape;307;p35"/>
          <p:cNvSpPr txBox="1"/>
          <p:nvPr>
            <p:ph idx="1" type="body"/>
          </p:nvPr>
        </p:nvSpPr>
        <p:spPr>
          <a:xfrm>
            <a:off x="457200" y="1371600"/>
            <a:ext cx="5105400" cy="4909036"/>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ImageNet Challenge</a:t>
            </a:r>
            <a:endParaRPr/>
          </a:p>
          <a:p>
            <a:pPr indent="-192087" lvl="1" marL="534988" rtl="0" algn="l">
              <a:spcBef>
                <a:spcPts val="1200"/>
              </a:spcBef>
              <a:spcAft>
                <a:spcPts val="0"/>
              </a:spcAft>
              <a:buSzPts val="1600"/>
              <a:buChar char="►"/>
            </a:pPr>
            <a:r>
              <a:rPr lang="en-US"/>
              <a:t>Each year entrants compete in a series of different tasks called the ImageNet Large Scale Visual Recognition Challenge (ILSVRC).</a:t>
            </a:r>
            <a:endParaRPr/>
          </a:p>
          <a:p>
            <a:pPr indent="-192087" lvl="1" marL="534988" rtl="0" algn="l">
              <a:spcBef>
                <a:spcPts val="600"/>
              </a:spcBef>
              <a:spcAft>
                <a:spcPts val="0"/>
              </a:spcAft>
              <a:buSzPts val="1600"/>
              <a:buChar char="►"/>
            </a:pPr>
            <a:r>
              <a:rPr lang="en-US"/>
              <a:t>Available: </a:t>
            </a:r>
            <a:r>
              <a:rPr lang="en-US" u="sng">
                <a:solidFill>
                  <a:schemeClr val="hlink"/>
                </a:solidFill>
                <a:hlinkClick r:id="rId4"/>
              </a:rPr>
              <a:t>http://image-net.org/challenges/LSVRC/2016/index</a:t>
            </a:r>
            <a:endParaRPr/>
          </a:p>
          <a:p>
            <a:pPr indent="-192087" lvl="1" marL="534988" rtl="0" algn="l">
              <a:spcBef>
                <a:spcPts val="600"/>
              </a:spcBef>
              <a:spcAft>
                <a:spcPts val="0"/>
              </a:spcAft>
              <a:buSzPts val="1600"/>
              <a:buChar char="►"/>
            </a:pPr>
            <a:r>
              <a:rPr lang="en-US"/>
              <a:t>1000 objects categories</a:t>
            </a:r>
            <a:endParaRPr/>
          </a:p>
          <a:p>
            <a:pPr indent="-192087" lvl="1" marL="534988" rtl="0" algn="l">
              <a:spcBef>
                <a:spcPts val="600"/>
              </a:spcBef>
              <a:spcAft>
                <a:spcPts val="0"/>
              </a:spcAft>
              <a:buSzPts val="1600"/>
              <a:buChar char="►"/>
            </a:pPr>
            <a:r>
              <a:rPr lang="en-US"/>
              <a:t>1.2M images</a:t>
            </a:r>
            <a:endParaRPr/>
          </a:p>
          <a:p>
            <a:pPr indent="-192087" lvl="1" marL="534988" rtl="0" algn="l">
              <a:spcBef>
                <a:spcPts val="600"/>
              </a:spcBef>
              <a:spcAft>
                <a:spcPts val="0"/>
              </a:spcAft>
              <a:buSzPts val="1600"/>
              <a:buChar char="►"/>
            </a:pPr>
            <a:r>
              <a:rPr lang="en-US"/>
              <a:t>If correct guess is in the top 5 guesses it’s counted OK</a:t>
            </a:r>
            <a:endParaRPr/>
          </a:p>
          <a:p>
            <a:pPr indent="-90487" lvl="1" marL="534988" rtl="0" algn="l">
              <a:spcBef>
                <a:spcPts val="600"/>
              </a:spcBef>
              <a:spcAft>
                <a:spcPts val="0"/>
              </a:spcAft>
              <a:buSzPts val="16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DATASETS</a:t>
            </a:r>
            <a:endParaRPr/>
          </a:p>
        </p:txBody>
      </p:sp>
      <p:sp>
        <p:nvSpPr>
          <p:cNvPr id="313" name="Google Shape;313;p36"/>
          <p:cNvSpPr txBox="1"/>
          <p:nvPr>
            <p:ph idx="1" type="body"/>
          </p:nvPr>
        </p:nvSpPr>
        <p:spPr>
          <a:xfrm>
            <a:off x="490200" y="1133356"/>
            <a:ext cx="2024400" cy="452431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b="1" lang="en-US" u="sng"/>
              <a:t>Others:</a:t>
            </a:r>
            <a:endParaRPr/>
          </a:p>
          <a:p>
            <a:pPr indent="-152400" lvl="0" marL="0" rtl="0" algn="l">
              <a:spcBef>
                <a:spcPts val="3600"/>
              </a:spcBef>
              <a:spcAft>
                <a:spcPts val="0"/>
              </a:spcAft>
              <a:buClr>
                <a:srgbClr val="3F3F3F"/>
              </a:buClr>
              <a:buSzPts val="2400"/>
              <a:buFont typeface="Arial"/>
              <a:buChar char="•"/>
            </a:pPr>
            <a:r>
              <a:rPr lang="en-US"/>
              <a:t>CIFAR</a:t>
            </a:r>
            <a:endParaRPr/>
          </a:p>
          <a:p>
            <a:pPr indent="-152400" lvl="0" marL="0" rtl="0" algn="l">
              <a:spcBef>
                <a:spcPts val="3600"/>
              </a:spcBef>
              <a:spcAft>
                <a:spcPts val="0"/>
              </a:spcAft>
              <a:buClr>
                <a:srgbClr val="3F3F3F"/>
              </a:buClr>
              <a:buSzPts val="2400"/>
              <a:buFont typeface="Arial"/>
              <a:buChar char="•"/>
            </a:pPr>
            <a:r>
              <a:rPr lang="en-US"/>
              <a:t>MNIST</a:t>
            </a:r>
            <a:endParaRPr/>
          </a:p>
          <a:p>
            <a:pPr indent="-152400" lvl="0" marL="0" rtl="0" algn="l">
              <a:spcBef>
                <a:spcPts val="3600"/>
              </a:spcBef>
              <a:spcAft>
                <a:spcPts val="0"/>
              </a:spcAft>
              <a:buClr>
                <a:srgbClr val="3F3F3F"/>
              </a:buClr>
              <a:buSzPts val="2400"/>
              <a:buFont typeface="Arial"/>
              <a:buChar char="•"/>
            </a:pPr>
            <a:r>
              <a:rPr lang="en-US"/>
              <a:t>Cityscapes</a:t>
            </a:r>
            <a:endParaRPr/>
          </a:p>
          <a:p>
            <a:pPr indent="-152400" lvl="0" marL="0" rtl="0" algn="l">
              <a:spcBef>
                <a:spcPts val="3600"/>
              </a:spcBef>
              <a:spcAft>
                <a:spcPts val="0"/>
              </a:spcAft>
              <a:buClr>
                <a:srgbClr val="3F3F3F"/>
              </a:buClr>
              <a:buSzPts val="2400"/>
              <a:buFont typeface="Arial"/>
              <a:buChar char="•"/>
            </a:pPr>
            <a:r>
              <a:rPr lang="en-US"/>
              <a:t>KITTI</a:t>
            </a:r>
            <a:endParaRPr/>
          </a:p>
          <a:p>
            <a:pPr indent="-152400" lvl="0" marL="0" rtl="0" algn="l">
              <a:spcBef>
                <a:spcPts val="3600"/>
              </a:spcBef>
              <a:spcAft>
                <a:spcPts val="0"/>
              </a:spcAft>
              <a:buClr>
                <a:srgbClr val="3F3F3F"/>
              </a:buClr>
              <a:buSzPts val="2400"/>
              <a:buFont typeface="Arial"/>
              <a:buChar char="•"/>
            </a:pPr>
            <a:r>
              <a:rPr lang="en-US"/>
              <a:t>…etc</a:t>
            </a:r>
            <a:endParaRPr/>
          </a:p>
        </p:txBody>
      </p:sp>
      <p:sp>
        <p:nvSpPr>
          <p:cNvPr id="314" name="Google Shape;314;p36"/>
          <p:cNvSpPr txBox="1"/>
          <p:nvPr/>
        </p:nvSpPr>
        <p:spPr>
          <a:xfrm>
            <a:off x="2895600" y="1981200"/>
            <a:ext cx="2024400" cy="1200329"/>
          </a:xfrm>
          <a:prstGeom prst="rect">
            <a:avLst/>
          </a:prstGeom>
          <a:noFill/>
          <a:ln>
            <a:noFill/>
          </a:ln>
        </p:spPr>
        <p:txBody>
          <a:bodyPr anchorCtr="0" anchor="t" bIns="0" lIns="0" spcFirstLastPara="1" rIns="0" wrap="square" tIns="0">
            <a:noAutofit/>
          </a:bodyPr>
          <a:lstStyle/>
          <a:p>
            <a:pPr indent="-152400" lvl="0" marL="0" marR="0" rtl="0" algn="l">
              <a:lnSpc>
                <a:spcPct val="100000"/>
              </a:lnSpc>
              <a:spcBef>
                <a:spcPts val="0"/>
              </a:spcBef>
              <a:spcAft>
                <a:spcPts val="0"/>
              </a:spcAft>
              <a:buClr>
                <a:srgbClr val="3F3F3F"/>
              </a:buClr>
              <a:buSzPts val="2400"/>
              <a:buFont typeface="Arial"/>
              <a:buChar char="•"/>
            </a:pPr>
            <a:r>
              <a:rPr lang="en-US" sz="2400">
                <a:solidFill>
                  <a:srgbClr val="3F3F3F"/>
                </a:solidFill>
                <a:latin typeface="Arial"/>
                <a:ea typeface="Arial"/>
                <a:cs typeface="Arial"/>
                <a:sym typeface="Arial"/>
              </a:rPr>
              <a:t>COCOO</a:t>
            </a:r>
            <a:endParaRPr b="0" i="0" sz="2400" u="none" cap="none" strike="noStrike">
              <a:solidFill>
                <a:srgbClr val="3F3F3F"/>
              </a:solidFill>
              <a:latin typeface="Arial"/>
              <a:ea typeface="Arial"/>
              <a:cs typeface="Arial"/>
              <a:sym typeface="Arial"/>
            </a:endParaRPr>
          </a:p>
          <a:p>
            <a:pPr indent="-152400" lvl="0" marL="0" marR="0" rtl="0" algn="l">
              <a:lnSpc>
                <a:spcPct val="100000"/>
              </a:lnSpc>
              <a:spcBef>
                <a:spcPts val="3600"/>
              </a:spcBef>
              <a:spcAft>
                <a:spcPts val="0"/>
              </a:spcAft>
              <a:buClr>
                <a:srgbClr val="3F3F3F"/>
              </a:buClr>
              <a:buSzPts val="2400"/>
              <a:buFont typeface="Arial"/>
              <a:buChar char="•"/>
            </a:pPr>
            <a:r>
              <a:rPr b="0" i="0" lang="en-US" sz="2400" u="none" cap="none" strike="noStrike">
                <a:solidFill>
                  <a:srgbClr val="3F3F3F"/>
                </a:solidFill>
                <a:latin typeface="Arial"/>
                <a:ea typeface="Arial"/>
                <a:cs typeface="Arial"/>
                <a:sym typeface="Arial"/>
              </a:rPr>
              <a:t>PASCAL VOC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360000" y="456986"/>
            <a:ext cx="9317400" cy="68210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C5C5C"/>
              </a:buClr>
              <a:buSzPts val="3200"/>
              <a:buFont typeface="Arial"/>
              <a:buNone/>
            </a:pPr>
            <a:r>
              <a:rPr lang="en-US"/>
              <a:t>What do we want from computer vision?</a:t>
            </a:r>
            <a:endParaRPr/>
          </a:p>
        </p:txBody>
      </p:sp>
      <p:sp>
        <p:nvSpPr>
          <p:cNvPr id="170" name="Google Shape;170;p19"/>
          <p:cNvSpPr txBox="1"/>
          <p:nvPr>
            <p:ph idx="1" type="body"/>
          </p:nvPr>
        </p:nvSpPr>
        <p:spPr>
          <a:xfrm>
            <a:off x="360000" y="1858409"/>
            <a:ext cx="11473200" cy="118494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2400"/>
              <a:buFont typeface="Arial"/>
              <a:buNone/>
            </a:pPr>
            <a:r>
              <a:t/>
            </a:r>
            <a:endParaRPr/>
          </a:p>
        </p:txBody>
      </p:sp>
      <p:pic>
        <p:nvPicPr>
          <p:cNvPr id="171" name="Google Shape;171;p19"/>
          <p:cNvPicPr preferRelativeResize="0"/>
          <p:nvPr/>
        </p:nvPicPr>
        <p:blipFill rotWithShape="1">
          <a:blip r:embed="rId3">
            <a:alphaModFix/>
          </a:blip>
          <a:srcRect b="0" l="0" r="0" t="0"/>
          <a:stretch/>
        </p:blipFill>
        <p:spPr>
          <a:xfrm>
            <a:off x="990600" y="1600200"/>
            <a:ext cx="10267950" cy="4524375"/>
          </a:xfrm>
          <a:prstGeom prst="rect">
            <a:avLst/>
          </a:prstGeom>
          <a:noFill/>
          <a:ln>
            <a:noFill/>
          </a:ln>
        </p:spPr>
      </p:pic>
      <p:sp>
        <p:nvSpPr>
          <p:cNvPr id="172" name="Google Shape;172;p19"/>
          <p:cNvSpPr txBox="1"/>
          <p:nvPr/>
        </p:nvSpPr>
        <p:spPr>
          <a:xfrm>
            <a:off x="2743200" y="1066800"/>
            <a:ext cx="5808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u="sng">
                <a:solidFill>
                  <a:srgbClr val="00B050"/>
                </a:solidFill>
                <a:latin typeface="Arial"/>
                <a:ea typeface="Arial"/>
                <a:cs typeface="Arial"/>
                <a:sym typeface="Arial"/>
              </a:rPr>
              <a:t>Analysis (understanding) </a:t>
            </a:r>
            <a:r>
              <a:rPr b="1" lang="en-US" sz="2400">
                <a:solidFill>
                  <a:srgbClr val="00B050"/>
                </a:solidFill>
                <a:latin typeface="Arial"/>
                <a:ea typeface="Arial"/>
                <a:cs typeface="Arial"/>
                <a:sym typeface="Arial"/>
              </a:rPr>
              <a:t>or Synthesis</a:t>
            </a:r>
            <a:endParaRPr b="1" sz="2400">
              <a:solidFill>
                <a:srgbClr val="00B050"/>
              </a:solidFill>
              <a:latin typeface="Arial"/>
              <a:ea typeface="Arial"/>
              <a:cs typeface="Arial"/>
              <a:sym typeface="Arial"/>
            </a:endParaRPr>
          </a:p>
        </p:txBody>
      </p:sp>
      <p:sp>
        <p:nvSpPr>
          <p:cNvPr id="173" name="Google Shape;173;p19"/>
          <p:cNvSpPr txBox="1"/>
          <p:nvPr/>
        </p:nvSpPr>
        <p:spPr>
          <a:xfrm>
            <a:off x="9220200" y="5715000"/>
            <a:ext cx="20697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B050"/>
                </a:solidFill>
                <a:latin typeface="Arial"/>
                <a:ea typeface="Arial"/>
                <a:cs typeface="Arial"/>
                <a:sym typeface="Arial"/>
              </a:rPr>
              <a:t>And many others</a:t>
            </a:r>
            <a:endParaRPr b="1" sz="1800">
              <a:solidFill>
                <a:srgbClr val="00B05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7"/>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RECENT RESULTS (2016)</a:t>
            </a:r>
            <a:endParaRPr/>
          </a:p>
        </p:txBody>
      </p:sp>
      <p:sp>
        <p:nvSpPr>
          <p:cNvPr id="320" name="Google Shape;320;p37"/>
          <p:cNvSpPr txBox="1"/>
          <p:nvPr>
            <p:ph idx="1" type="body"/>
          </p:nvPr>
        </p:nvSpPr>
        <p:spPr>
          <a:xfrm>
            <a:off x="228600" y="1219200"/>
            <a:ext cx="11963400" cy="535531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b="1" lang="en-US"/>
              <a:t>ImageNet LSVRC Object Detection from Images (DET): CUImage 66%</a:t>
            </a:r>
            <a:endParaRPr/>
          </a:p>
          <a:p>
            <a:pPr indent="0" lvl="0" marL="0" rtl="0" algn="l">
              <a:spcBef>
                <a:spcPts val="3600"/>
              </a:spcBef>
              <a:spcAft>
                <a:spcPts val="0"/>
              </a:spcAft>
              <a:buClr>
                <a:srgbClr val="3F3F3F"/>
              </a:buClr>
              <a:buSzPts val="2400"/>
              <a:buFont typeface="Arial"/>
              <a:buNone/>
            </a:pPr>
            <a:r>
              <a:rPr lang="en-US"/>
              <a:t>meanAP. Won 109 out of 200 object categories.</a:t>
            </a:r>
            <a:endParaRPr/>
          </a:p>
          <a:p>
            <a:pPr indent="0" lvl="0" marL="0" rtl="0" algn="l">
              <a:spcBef>
                <a:spcPts val="3600"/>
              </a:spcBef>
              <a:spcAft>
                <a:spcPts val="0"/>
              </a:spcAft>
              <a:buClr>
                <a:srgbClr val="3F3F3F"/>
              </a:buClr>
              <a:buSzPts val="2400"/>
              <a:buFont typeface="Arial"/>
              <a:buNone/>
            </a:pPr>
            <a:r>
              <a:rPr lang="en-US"/>
              <a:t>● </a:t>
            </a:r>
            <a:r>
              <a:rPr b="1" lang="en-US"/>
              <a:t>ImageNet LSVRC Object Detection from video (VID): NUIST 80.8% mean AP</a:t>
            </a:r>
            <a:endParaRPr/>
          </a:p>
          <a:p>
            <a:pPr indent="0" lvl="0" marL="0" rtl="0" algn="l">
              <a:spcBef>
                <a:spcPts val="3600"/>
              </a:spcBef>
              <a:spcAft>
                <a:spcPts val="0"/>
              </a:spcAft>
              <a:buClr>
                <a:srgbClr val="3F3F3F"/>
              </a:buClr>
              <a:buSzPts val="2400"/>
              <a:buFont typeface="Arial"/>
              <a:buNone/>
            </a:pPr>
            <a:r>
              <a:rPr lang="en-US"/>
              <a:t>● </a:t>
            </a:r>
            <a:r>
              <a:rPr b="1" lang="en-US"/>
              <a:t>ImageNet LSVRC Object Detection from video with tracking: CUvideo 55.8%</a:t>
            </a:r>
            <a:endParaRPr/>
          </a:p>
          <a:p>
            <a:pPr indent="0" lvl="0" marL="0" rtl="0" algn="l">
              <a:spcBef>
                <a:spcPts val="3600"/>
              </a:spcBef>
              <a:spcAft>
                <a:spcPts val="0"/>
              </a:spcAft>
              <a:buClr>
                <a:srgbClr val="3F3F3F"/>
              </a:buClr>
              <a:buSzPts val="2400"/>
              <a:buFont typeface="Arial"/>
              <a:buNone/>
            </a:pPr>
            <a:r>
              <a:rPr lang="en-US"/>
              <a:t>mean AP</a:t>
            </a:r>
            <a:endParaRPr/>
          </a:p>
          <a:p>
            <a:pPr indent="0" lvl="0" marL="0" rtl="0" algn="l">
              <a:spcBef>
                <a:spcPts val="3600"/>
              </a:spcBef>
              <a:spcAft>
                <a:spcPts val="0"/>
              </a:spcAft>
              <a:buClr>
                <a:srgbClr val="3F3F3F"/>
              </a:buClr>
              <a:buSzPts val="2400"/>
              <a:buFont typeface="Arial"/>
              <a:buNone/>
            </a:pPr>
            <a:r>
              <a:rPr lang="en-US"/>
              <a:t>● </a:t>
            </a:r>
            <a:r>
              <a:rPr b="1" lang="en-US"/>
              <a:t>COCO 2016 Detection Challenge (bounding boxes): G-RMI (Google) 41.5%</a:t>
            </a:r>
            <a:endParaRPr/>
          </a:p>
          <a:p>
            <a:pPr indent="0" lvl="0" marL="0" rtl="0" algn="l">
              <a:spcBef>
                <a:spcPts val="3600"/>
              </a:spcBef>
              <a:spcAft>
                <a:spcPts val="0"/>
              </a:spcAft>
              <a:buClr>
                <a:srgbClr val="3F3F3F"/>
              </a:buClr>
              <a:buSzPts val="2400"/>
              <a:buFont typeface="Arial"/>
              <a:buNone/>
            </a:pPr>
            <a:r>
              <a:rPr lang="en-US"/>
              <a:t>AP (4.2% absolute percentage increase from 2015 winner MSRAVC)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AGENDA</a:t>
            </a:r>
            <a:endParaRPr/>
          </a:p>
        </p:txBody>
      </p:sp>
      <p:sp>
        <p:nvSpPr>
          <p:cNvPr id="326" name="Google Shape;326;p38"/>
          <p:cNvSpPr txBox="1"/>
          <p:nvPr>
            <p:ph idx="1" type="body"/>
          </p:nvPr>
        </p:nvSpPr>
        <p:spPr>
          <a:xfrm>
            <a:off x="360000" y="1858409"/>
            <a:ext cx="11473200" cy="400109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800"/>
              <a:buFont typeface="Arial"/>
              <a:buNone/>
            </a:pPr>
            <a:r>
              <a:t/>
            </a:r>
            <a:endParaRPr b="1" sz="2800"/>
          </a:p>
          <a:p>
            <a:pPr indent="0" lvl="0" marL="0" rtl="0" algn="l">
              <a:spcBef>
                <a:spcPts val="3600"/>
              </a:spcBef>
              <a:spcAft>
                <a:spcPts val="0"/>
              </a:spcAft>
              <a:buClr>
                <a:srgbClr val="3F3F3F"/>
              </a:buClr>
              <a:buSzPts val="2800"/>
              <a:buFont typeface="Arial"/>
              <a:buNone/>
            </a:pPr>
            <a:r>
              <a:rPr b="1" lang="en-US" sz="2800"/>
              <a:t>Part 2: 2D Deep Learning for computer vision</a:t>
            </a:r>
            <a:endParaRPr/>
          </a:p>
          <a:p>
            <a:pPr indent="0" lvl="0" marL="0" rtl="0" algn="l">
              <a:spcBef>
                <a:spcPts val="3600"/>
              </a:spcBef>
              <a:spcAft>
                <a:spcPts val="0"/>
              </a:spcAft>
              <a:buClr>
                <a:srgbClr val="3F3F3F"/>
              </a:buClr>
              <a:buSzPts val="2800"/>
              <a:buFont typeface="Arial"/>
              <a:buNone/>
            </a:pPr>
            <a:r>
              <a:t/>
            </a:r>
            <a:endParaRPr b="1" sz="2800"/>
          </a:p>
          <a:p>
            <a:pPr indent="0" lvl="0" marL="0" rtl="0" algn="l">
              <a:spcBef>
                <a:spcPts val="3600"/>
              </a:spcBef>
              <a:spcAft>
                <a:spcPts val="0"/>
              </a:spcAft>
              <a:buClr>
                <a:srgbClr val="3F3F3F"/>
              </a:buClr>
              <a:buSzPts val="2800"/>
              <a:buFont typeface="Arial"/>
              <a:buNone/>
            </a:pPr>
            <a:r>
              <a:t/>
            </a:r>
            <a:endParaRPr b="1" sz="2800"/>
          </a:p>
          <a:p>
            <a:pPr indent="0" lvl="0" marL="0" rtl="0" algn="l">
              <a:spcBef>
                <a:spcPts val="3600"/>
              </a:spcBef>
              <a:spcAft>
                <a:spcPts val="0"/>
              </a:spcAft>
              <a:buClr>
                <a:srgbClr val="3F3F3F"/>
              </a:buClr>
              <a:buSzPts val="2800"/>
              <a:buFont typeface="Arial"/>
              <a:buNone/>
            </a:pPr>
            <a:r>
              <a:t/>
            </a:r>
            <a:endParaRPr b="1" sz="2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Master Architectures: RECURRING THEME</a:t>
            </a:r>
            <a:endParaRPr/>
          </a:p>
        </p:txBody>
      </p:sp>
      <p:sp>
        <p:nvSpPr>
          <p:cNvPr id="332" name="Google Shape;332;p39"/>
          <p:cNvSpPr txBox="1"/>
          <p:nvPr>
            <p:ph idx="1" type="body"/>
          </p:nvPr>
        </p:nvSpPr>
        <p:spPr>
          <a:xfrm>
            <a:off x="360000" y="1858409"/>
            <a:ext cx="11473200" cy="203132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Segmentation: Encoder-Decoder</a:t>
            </a:r>
            <a:endParaRPr/>
          </a:p>
          <a:p>
            <a:pPr indent="0" lvl="0" marL="0" rtl="0" algn="l">
              <a:spcBef>
                <a:spcPts val="3600"/>
              </a:spcBef>
              <a:spcAft>
                <a:spcPts val="0"/>
              </a:spcAft>
              <a:buClr>
                <a:srgbClr val="3F3F3F"/>
              </a:buClr>
              <a:buSzPts val="2400"/>
              <a:buFont typeface="Arial"/>
              <a:buNone/>
            </a:pPr>
            <a:r>
              <a:rPr lang="en-US"/>
              <a:t>Classification: Encoder + Softmax</a:t>
            </a:r>
            <a:endParaRPr/>
          </a:p>
          <a:p>
            <a:pPr indent="0" lvl="0" marL="0" rtl="0" algn="l">
              <a:spcBef>
                <a:spcPts val="3600"/>
              </a:spcBef>
              <a:spcAft>
                <a:spcPts val="0"/>
              </a:spcAft>
              <a:buClr>
                <a:srgbClr val="3F3F3F"/>
              </a:buClr>
              <a:buSzPts val="2400"/>
              <a:buFont typeface="Arial"/>
              <a:buNone/>
            </a:pPr>
            <a:r>
              <a:rPr lang="en-US"/>
              <a:t>Detection: Encoder + (Decoder1 = Classifier, Decoder 2 = Group of Regressors)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360000" y="456986"/>
            <a:ext cx="102318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META-ARCHITECTURES AND PRE-TRAINED NETS</a:t>
            </a:r>
            <a:endParaRPr/>
          </a:p>
        </p:txBody>
      </p:sp>
      <p:sp>
        <p:nvSpPr>
          <p:cNvPr id="338" name="Google Shape;338;p40"/>
          <p:cNvSpPr txBox="1"/>
          <p:nvPr>
            <p:ph idx="1" type="body"/>
          </p:nvPr>
        </p:nvSpPr>
        <p:spPr>
          <a:xfrm>
            <a:off x="381000" y="1219200"/>
            <a:ext cx="11473200" cy="526297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Beside the Vanilla ConvNet architecture, many architectural design patterns exist🡪 </a:t>
            </a:r>
            <a:r>
              <a:rPr b="1" lang="en-US" u="sng"/>
              <a:t>Meta-architectures</a:t>
            </a:r>
            <a:r>
              <a:rPr lang="en-US"/>
              <a:t>:</a:t>
            </a:r>
            <a:endParaRPr/>
          </a:p>
          <a:p>
            <a:pPr indent="-152400" lvl="0" marL="0" rtl="0" algn="l">
              <a:spcBef>
                <a:spcPts val="3600"/>
              </a:spcBef>
              <a:spcAft>
                <a:spcPts val="0"/>
              </a:spcAft>
              <a:buClr>
                <a:srgbClr val="3F3F3F"/>
              </a:buClr>
              <a:buSzPts val="2400"/>
              <a:buFont typeface="Arial"/>
              <a:buChar char="-"/>
            </a:pPr>
            <a:r>
              <a:rPr lang="en-US"/>
              <a:t>Skip connections</a:t>
            </a:r>
            <a:endParaRPr/>
          </a:p>
          <a:p>
            <a:pPr indent="-152400" lvl="0" marL="0" rtl="0" algn="l">
              <a:spcBef>
                <a:spcPts val="3600"/>
              </a:spcBef>
              <a:spcAft>
                <a:spcPts val="0"/>
              </a:spcAft>
              <a:buClr>
                <a:srgbClr val="3F3F3F"/>
              </a:buClr>
              <a:buSzPts val="2400"/>
              <a:buFont typeface="Arial"/>
              <a:buChar char="-"/>
            </a:pPr>
            <a:r>
              <a:rPr lang="en-US"/>
              <a:t>Inception</a:t>
            </a:r>
            <a:endParaRPr/>
          </a:p>
          <a:p>
            <a:pPr indent="-152400" lvl="0" marL="0" rtl="0" algn="l">
              <a:spcBef>
                <a:spcPts val="3600"/>
              </a:spcBef>
              <a:spcAft>
                <a:spcPts val="0"/>
              </a:spcAft>
              <a:buClr>
                <a:srgbClr val="3F3F3F"/>
              </a:buClr>
              <a:buSzPts val="2400"/>
              <a:buFont typeface="Arial"/>
              <a:buChar char="-"/>
            </a:pPr>
            <a:r>
              <a:rPr lang="en-US"/>
              <a:t>Fully convolutional and Encoder-Decoder (Segmentation)</a:t>
            </a:r>
            <a:endParaRPr/>
          </a:p>
          <a:p>
            <a:pPr indent="-152400" lvl="0" marL="0" rtl="0" algn="l">
              <a:spcBef>
                <a:spcPts val="3600"/>
              </a:spcBef>
              <a:spcAft>
                <a:spcPts val="0"/>
              </a:spcAft>
              <a:buClr>
                <a:srgbClr val="3F3F3F"/>
              </a:buClr>
              <a:buSzPts val="2400"/>
              <a:buFont typeface="Arial"/>
              <a:buChar char="-"/>
            </a:pPr>
            <a:r>
              <a:rPr lang="en-US"/>
              <a:t>Single Shot Detectors (Detection)</a:t>
            </a:r>
            <a:endParaRPr/>
          </a:p>
          <a:p>
            <a:pPr indent="0" lvl="0" marL="0" rtl="0" algn="l">
              <a:spcBef>
                <a:spcPts val="3600"/>
              </a:spcBef>
              <a:spcAft>
                <a:spcPts val="0"/>
              </a:spcAft>
              <a:buClr>
                <a:srgbClr val="3F3F3F"/>
              </a:buClr>
              <a:buSzPts val="2400"/>
              <a:buFont typeface="Arial"/>
              <a:buNone/>
            </a:pPr>
            <a:r>
              <a:rPr lang="en-US"/>
              <a:t>Popular networks that are trained heavily on large datasets following such meta arch can be used as </a:t>
            </a:r>
            <a:r>
              <a:rPr b="1" lang="en-US" u="sng"/>
              <a:t>pre-trained</a:t>
            </a:r>
            <a:r>
              <a:rPr lang="en-US"/>
              <a:t> nets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PRE-TRAINED NETS</a:t>
            </a:r>
            <a:endParaRPr/>
          </a:p>
        </p:txBody>
      </p:sp>
      <p:sp>
        <p:nvSpPr>
          <p:cNvPr id="344" name="Google Shape;344;p41"/>
          <p:cNvSpPr txBox="1"/>
          <p:nvPr>
            <p:ph idx="1" type="body"/>
          </p:nvPr>
        </p:nvSpPr>
        <p:spPr>
          <a:xfrm>
            <a:off x="304800" y="1447800"/>
            <a:ext cx="11473200" cy="156966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Thanks to transfer learning concepts, we can use any of the above nets as </a:t>
            </a:r>
            <a:r>
              <a:rPr b="1" lang="en-US" u="sng"/>
              <a:t>pre-trained networks.</a:t>
            </a:r>
            <a:endParaRPr/>
          </a:p>
          <a:p>
            <a:pPr indent="0" lvl="0" marL="0" rtl="0" algn="l">
              <a:spcBef>
                <a:spcPts val="3600"/>
              </a:spcBef>
              <a:spcAft>
                <a:spcPts val="0"/>
              </a:spcAft>
              <a:buClr>
                <a:srgbClr val="3F3F3F"/>
              </a:buClr>
              <a:buSzPts val="2400"/>
              <a:buFont typeface="Arial"/>
              <a:buNone/>
            </a:pPr>
            <a:r>
              <a:rPr b="1" lang="en-US" u="sng"/>
              <a:t>They can also be viewed as </a:t>
            </a:r>
            <a:r>
              <a:rPr b="1" lang="en-US" u="sng">
                <a:solidFill>
                  <a:srgbClr val="FF0000"/>
                </a:solidFill>
              </a:rPr>
              <a:t>features extractors</a:t>
            </a:r>
            <a:endParaRPr b="1" u="sng">
              <a:solidFill>
                <a:srgbClr val="FF0000"/>
              </a:solidFill>
            </a:endParaRPr>
          </a:p>
        </p:txBody>
      </p:sp>
      <p:pic>
        <p:nvPicPr>
          <p:cNvPr id="345" name="Google Shape;345;p41"/>
          <p:cNvPicPr preferRelativeResize="0"/>
          <p:nvPr/>
        </p:nvPicPr>
        <p:blipFill rotWithShape="1">
          <a:blip r:embed="rId3">
            <a:alphaModFix/>
          </a:blip>
          <a:srcRect b="0" l="0" r="0" t="0"/>
          <a:stretch/>
        </p:blipFill>
        <p:spPr>
          <a:xfrm>
            <a:off x="381000" y="3124200"/>
            <a:ext cx="7569200" cy="33569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2"/>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CLASSIFICATION</a:t>
            </a:r>
            <a:endParaRPr/>
          </a:p>
        </p:txBody>
      </p:sp>
      <p:sp>
        <p:nvSpPr>
          <p:cNvPr id="351" name="Google Shape;351;p42"/>
          <p:cNvSpPr txBox="1"/>
          <p:nvPr>
            <p:ph idx="1" type="body"/>
          </p:nvPr>
        </p:nvSpPr>
        <p:spPr>
          <a:xfrm>
            <a:off x="360000" y="1858409"/>
            <a:ext cx="11473200" cy="156966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1- Features extraction (ConvNet) (could be Hand crafted in traditional methods)</a:t>
            </a:r>
            <a:endParaRPr/>
          </a:p>
          <a:p>
            <a:pPr indent="0" lvl="0" marL="0" rtl="0" algn="l">
              <a:spcBef>
                <a:spcPts val="3600"/>
              </a:spcBef>
              <a:spcAft>
                <a:spcPts val="0"/>
              </a:spcAft>
              <a:buClr>
                <a:srgbClr val="3F3F3F"/>
              </a:buClr>
              <a:buSzPts val="2400"/>
              <a:buFont typeface="Arial"/>
              <a:buNone/>
            </a:pPr>
            <a:r>
              <a:rPr lang="en-US"/>
              <a:t>2- Classifier (Softmax) (could be any classifier (SVM, DT,…etc) in traditional methods)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3"/>
          <p:cNvSpPr txBox="1"/>
          <p:nvPr>
            <p:ph type="title"/>
          </p:nvPr>
        </p:nvSpPr>
        <p:spPr>
          <a:xfrm>
            <a:off x="360000" y="228600"/>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CLASSIFICATION</a:t>
            </a:r>
            <a:endParaRPr/>
          </a:p>
        </p:txBody>
      </p:sp>
      <p:pic>
        <p:nvPicPr>
          <p:cNvPr id="357" name="Google Shape;357;p43"/>
          <p:cNvPicPr preferRelativeResize="0"/>
          <p:nvPr/>
        </p:nvPicPr>
        <p:blipFill rotWithShape="1">
          <a:blip r:embed="rId3">
            <a:alphaModFix/>
          </a:blip>
          <a:srcRect b="0" l="0" r="0" t="0"/>
          <a:stretch/>
        </p:blipFill>
        <p:spPr>
          <a:xfrm>
            <a:off x="609600" y="1676400"/>
            <a:ext cx="10408840" cy="4785256"/>
          </a:xfrm>
          <a:prstGeom prst="rect">
            <a:avLst/>
          </a:prstGeom>
          <a:noFill/>
          <a:ln>
            <a:noFill/>
          </a:ln>
        </p:spPr>
      </p:pic>
      <p:sp>
        <p:nvSpPr>
          <p:cNvPr id="358" name="Google Shape;358;p43"/>
          <p:cNvSpPr/>
          <p:nvPr/>
        </p:nvSpPr>
        <p:spPr>
          <a:xfrm>
            <a:off x="3581400" y="1295400"/>
            <a:ext cx="44038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Vanilla Convolutional Neural Networks</a:t>
            </a:r>
            <a:endParaRPr b="1" sz="18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4"/>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LENET 🡪 VANILLA META ARCH</a:t>
            </a:r>
            <a:endParaRPr/>
          </a:p>
        </p:txBody>
      </p:sp>
      <p:pic>
        <p:nvPicPr>
          <p:cNvPr id="365" name="Google Shape;365;p44"/>
          <p:cNvPicPr preferRelativeResize="0"/>
          <p:nvPr/>
        </p:nvPicPr>
        <p:blipFill rotWithShape="1">
          <a:blip r:embed="rId3">
            <a:alphaModFix/>
          </a:blip>
          <a:srcRect b="0" l="0" r="0" t="0"/>
          <a:stretch/>
        </p:blipFill>
        <p:spPr>
          <a:xfrm>
            <a:off x="203202" y="1828800"/>
            <a:ext cx="11897399" cy="320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5"/>
          <p:cNvSpPr txBox="1"/>
          <p:nvPr>
            <p:ph type="title"/>
          </p:nvPr>
        </p:nvSpPr>
        <p:spPr>
          <a:xfrm>
            <a:off x="360000" y="456986"/>
            <a:ext cx="96984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ALEXNET (2012) 🡪 VANILLA META ARCH</a:t>
            </a:r>
            <a:endParaRPr/>
          </a:p>
        </p:txBody>
      </p:sp>
      <p:sp>
        <p:nvSpPr>
          <p:cNvPr id="371" name="Google Shape;371;p45"/>
          <p:cNvSpPr txBox="1"/>
          <p:nvPr>
            <p:ph idx="1" type="body"/>
          </p:nvPr>
        </p:nvSpPr>
        <p:spPr>
          <a:xfrm>
            <a:off x="360000" y="1858409"/>
            <a:ext cx="11473200" cy="11849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t/>
            </a:r>
            <a:endParaRPr/>
          </a:p>
        </p:txBody>
      </p:sp>
      <p:pic>
        <p:nvPicPr>
          <p:cNvPr descr="Image result for AlexNet" id="372" name="Google Shape;372;p45"/>
          <p:cNvPicPr preferRelativeResize="0"/>
          <p:nvPr/>
        </p:nvPicPr>
        <p:blipFill rotWithShape="1">
          <a:blip r:embed="rId3">
            <a:alphaModFix/>
          </a:blip>
          <a:srcRect b="0" l="0" r="0" t="0"/>
          <a:stretch/>
        </p:blipFill>
        <p:spPr>
          <a:xfrm>
            <a:off x="1600200" y="1447800"/>
            <a:ext cx="8915400" cy="46263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6"/>
          <p:cNvSpPr txBox="1"/>
          <p:nvPr>
            <p:ph type="title"/>
          </p:nvPr>
        </p:nvSpPr>
        <p:spPr>
          <a:xfrm>
            <a:off x="360000" y="456986"/>
            <a:ext cx="123654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VGG16 AND 19 (APR 2015) 🡪 VANILLA META ARCH</a:t>
            </a:r>
            <a:endParaRPr/>
          </a:p>
        </p:txBody>
      </p:sp>
      <p:sp>
        <p:nvSpPr>
          <p:cNvPr id="378" name="Google Shape;378;p46"/>
          <p:cNvSpPr txBox="1"/>
          <p:nvPr>
            <p:ph idx="1" type="body"/>
          </p:nvPr>
        </p:nvSpPr>
        <p:spPr>
          <a:xfrm>
            <a:off x="360000" y="1858409"/>
            <a:ext cx="7107600" cy="120032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i="1" lang="en-US" u="sng">
                <a:solidFill>
                  <a:schemeClr val="hlink"/>
                </a:solidFill>
                <a:hlinkClick r:id="rId3"/>
              </a:rPr>
              <a:t>Very Deep Convolutional Networks for Large Scale Image Recognition</a:t>
            </a:r>
            <a:r>
              <a:rPr lang="en-US"/>
              <a:t>.</a:t>
            </a:r>
            <a:endParaRPr/>
          </a:p>
          <a:p>
            <a:pPr indent="0" lvl="0" marL="0" rtl="0" algn="l">
              <a:spcBef>
                <a:spcPts val="3600"/>
              </a:spcBef>
              <a:spcAft>
                <a:spcPts val="0"/>
              </a:spcAft>
              <a:buClr>
                <a:srgbClr val="3F3F3F"/>
              </a:buClr>
              <a:buSzPts val="2400"/>
              <a:buFont typeface="Arial"/>
              <a:buNone/>
            </a:pPr>
            <a:r>
              <a:rPr lang="en-US"/>
              <a:t>16-19 layers</a:t>
            </a:r>
            <a:endParaRPr/>
          </a:p>
        </p:txBody>
      </p:sp>
      <p:pic>
        <p:nvPicPr>
          <p:cNvPr descr="https://www.pyimagesearch.com/wp-content/uploads/2017/03/imagenet_vggnet_table1.png" id="379" name="Google Shape;379;p46"/>
          <p:cNvPicPr preferRelativeResize="0"/>
          <p:nvPr/>
        </p:nvPicPr>
        <p:blipFill rotWithShape="1">
          <a:blip r:embed="rId4">
            <a:alphaModFix/>
          </a:blip>
          <a:srcRect b="0" l="0" r="0" t="0"/>
          <a:stretch/>
        </p:blipFill>
        <p:spPr>
          <a:xfrm>
            <a:off x="7391400" y="1295400"/>
            <a:ext cx="4524375" cy="4572000"/>
          </a:xfrm>
          <a:prstGeom prst="rect">
            <a:avLst/>
          </a:prstGeom>
          <a:noFill/>
          <a:ln>
            <a:noFill/>
          </a:ln>
        </p:spPr>
      </p:pic>
      <p:sp>
        <p:nvSpPr>
          <p:cNvPr id="380" name="Google Shape;380;p46"/>
          <p:cNvSpPr/>
          <p:nvPr/>
        </p:nvSpPr>
        <p:spPr>
          <a:xfrm>
            <a:off x="457200" y="3733800"/>
            <a:ext cx="6096000"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Unfortunately, there are two major drawbacks with VGGNet: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 It is </a:t>
            </a:r>
            <a:r>
              <a:rPr i="1" lang="en-US" sz="1800">
                <a:solidFill>
                  <a:schemeClr val="dk1"/>
                </a:solidFill>
                <a:latin typeface="Arial"/>
                <a:ea typeface="Arial"/>
                <a:cs typeface="Arial"/>
                <a:sym typeface="Arial"/>
              </a:rPr>
              <a:t>painfully slow</a:t>
            </a:r>
            <a:r>
              <a:rPr lang="en-US" sz="1800">
                <a:solidFill>
                  <a:schemeClr val="dk1"/>
                </a:solidFill>
                <a:latin typeface="Arial"/>
                <a:ea typeface="Arial"/>
                <a:cs typeface="Arial"/>
                <a:sym typeface="Arial"/>
              </a:rPr>
              <a:t> to train. (pre-train small and initialize larger)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2- The network architecture weights themselves are quite large (in terms of disk/bandwidth).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Due to its depth and </a:t>
            </a:r>
            <a:r>
              <a:rPr b="1" lang="en-US" sz="1800" u="sng">
                <a:solidFill>
                  <a:schemeClr val="dk1"/>
                </a:solidFill>
                <a:latin typeface="Arial"/>
                <a:ea typeface="Arial"/>
                <a:cs typeface="Arial"/>
                <a:sym typeface="Arial"/>
              </a:rPr>
              <a:t>number of fully-connected nodes</a:t>
            </a:r>
            <a:r>
              <a:rPr lang="en-US" sz="1800">
                <a:solidFill>
                  <a:schemeClr val="dk1"/>
                </a:solidFill>
                <a:latin typeface="Arial"/>
                <a:ea typeface="Arial"/>
                <a:cs typeface="Arial"/>
                <a:sym typeface="Arial"/>
              </a:rPr>
              <a:t>, VGG is over 533MB for VGG16 and 574MB for VGG19. This makes deploying VGG a tiresome task.</a:t>
            </a:r>
            <a:endParaRPr sz="1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360000" y="456986"/>
            <a:ext cx="8936400" cy="68210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C5C5C"/>
              </a:buClr>
              <a:buSzPts val="3200"/>
              <a:buFont typeface="Arial"/>
              <a:buNone/>
            </a:pPr>
            <a:r>
              <a:rPr lang="en-US"/>
              <a:t>Camera or any sensor,  2D or 3D</a:t>
            </a:r>
            <a:endParaRPr/>
          </a:p>
        </p:txBody>
      </p:sp>
      <p:pic>
        <p:nvPicPr>
          <p:cNvPr descr="C:\Users\aelsalla\Google Drive\PostDoc\DAS\Presentations\Management\Deep Learning Workgroup\KITTI_Vis_1.gif" id="179" name="Google Shape;179;p20"/>
          <p:cNvPicPr preferRelativeResize="0"/>
          <p:nvPr/>
        </p:nvPicPr>
        <p:blipFill rotWithShape="1">
          <a:blip r:embed="rId3">
            <a:alphaModFix/>
          </a:blip>
          <a:srcRect b="0" l="0" r="0" t="0"/>
          <a:stretch/>
        </p:blipFill>
        <p:spPr>
          <a:xfrm>
            <a:off x="0" y="1066800"/>
            <a:ext cx="7010400" cy="5374640"/>
          </a:xfrm>
          <a:prstGeom prst="rect">
            <a:avLst/>
          </a:prstGeom>
          <a:noFill/>
          <a:ln>
            <a:noFill/>
          </a:ln>
        </p:spPr>
      </p:pic>
      <p:pic>
        <p:nvPicPr>
          <p:cNvPr descr="Image result for 2D vs 3D" id="180" name="Google Shape;180;p20"/>
          <p:cNvPicPr preferRelativeResize="0"/>
          <p:nvPr/>
        </p:nvPicPr>
        <p:blipFill rotWithShape="1">
          <a:blip r:embed="rId4">
            <a:alphaModFix/>
          </a:blip>
          <a:srcRect b="0" l="0" r="0" t="0"/>
          <a:stretch/>
        </p:blipFill>
        <p:spPr>
          <a:xfrm>
            <a:off x="7086600" y="2057400"/>
            <a:ext cx="5596860" cy="3609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7"/>
          <p:cNvSpPr txBox="1"/>
          <p:nvPr>
            <p:ph type="title"/>
          </p:nvPr>
        </p:nvSpPr>
        <p:spPr>
          <a:xfrm>
            <a:off x="360000" y="456986"/>
            <a:ext cx="103842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GOOGLENET (2014) 🡪 INCEPTION META ARCH</a:t>
            </a:r>
            <a:endParaRPr/>
          </a:p>
        </p:txBody>
      </p:sp>
      <p:sp>
        <p:nvSpPr>
          <p:cNvPr id="386" name="Google Shape;386;p47"/>
          <p:cNvSpPr txBox="1"/>
          <p:nvPr>
            <p:ph idx="1" type="body"/>
          </p:nvPr>
        </p:nvSpPr>
        <p:spPr>
          <a:xfrm>
            <a:off x="228600" y="1219200"/>
            <a:ext cx="11473200" cy="120032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Winning architecture on ImageNet 2014</a:t>
            </a:r>
            <a:endParaRPr/>
          </a:p>
          <a:p>
            <a:pPr indent="0" lvl="0" marL="0" rtl="0" algn="l">
              <a:spcBef>
                <a:spcPts val="3600"/>
              </a:spcBef>
              <a:spcAft>
                <a:spcPts val="0"/>
              </a:spcAft>
              <a:buClr>
                <a:srgbClr val="3F3F3F"/>
              </a:buClr>
              <a:buSzPts val="2400"/>
              <a:buFont typeface="Arial"/>
              <a:buNone/>
            </a:pPr>
            <a:r>
              <a:rPr lang="en-US"/>
              <a:t>Based on inception idea</a:t>
            </a:r>
            <a:endParaRPr/>
          </a:p>
        </p:txBody>
      </p:sp>
      <p:pic>
        <p:nvPicPr>
          <p:cNvPr descr="https://leonardoaraujosantos.gitbooks.io/artificial-inteligence/content/image_folder_5/ImagenetTable.png" id="387" name="Google Shape;387;p47"/>
          <p:cNvPicPr preferRelativeResize="0"/>
          <p:nvPr/>
        </p:nvPicPr>
        <p:blipFill rotWithShape="1">
          <a:blip r:embed="rId3">
            <a:alphaModFix/>
          </a:blip>
          <a:srcRect b="0" l="0" r="0" t="0"/>
          <a:stretch/>
        </p:blipFill>
        <p:spPr>
          <a:xfrm>
            <a:off x="6019800" y="1143000"/>
            <a:ext cx="6172200" cy="3800433"/>
          </a:xfrm>
          <a:prstGeom prst="rect">
            <a:avLst/>
          </a:prstGeom>
          <a:noFill/>
          <a:ln>
            <a:noFill/>
          </a:ln>
        </p:spPr>
      </p:pic>
      <p:pic>
        <p:nvPicPr>
          <p:cNvPr id="388" name="Google Shape;388;p47"/>
          <p:cNvPicPr preferRelativeResize="0"/>
          <p:nvPr/>
        </p:nvPicPr>
        <p:blipFill rotWithShape="1">
          <a:blip r:embed="rId4">
            <a:alphaModFix/>
          </a:blip>
          <a:srcRect b="0" l="0" r="0" t="0"/>
          <a:stretch/>
        </p:blipFill>
        <p:spPr>
          <a:xfrm>
            <a:off x="0" y="3276600"/>
            <a:ext cx="6019800" cy="2914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INCEPTION</a:t>
            </a:r>
            <a:endParaRPr/>
          </a:p>
        </p:txBody>
      </p:sp>
      <p:sp>
        <p:nvSpPr>
          <p:cNvPr id="394" name="Google Shape;394;p48"/>
          <p:cNvSpPr txBox="1"/>
          <p:nvPr>
            <p:ph idx="1" type="body"/>
          </p:nvPr>
        </p:nvSpPr>
        <p:spPr>
          <a:xfrm>
            <a:off x="381000" y="1295400"/>
            <a:ext cx="5105400" cy="535531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The idea of the inception layer is to cover a bigger area, but also keep a fine resolution for small information on the images. </a:t>
            </a:r>
            <a:endParaRPr/>
          </a:p>
          <a:p>
            <a:pPr indent="0" lvl="0" marL="0" rtl="0" algn="l">
              <a:spcBef>
                <a:spcPts val="3600"/>
              </a:spcBef>
              <a:spcAft>
                <a:spcPts val="0"/>
              </a:spcAft>
              <a:buClr>
                <a:srgbClr val="3F3F3F"/>
              </a:buClr>
              <a:buSzPts val="2400"/>
              <a:buFont typeface="Arial"/>
              <a:buNone/>
            </a:pPr>
            <a:r>
              <a:rPr lang="en-US"/>
              <a:t>So the idea is to convolve in parallel different sizes from the most accurate detailing (1x1) to a bigger one (5x5).</a:t>
            </a:r>
            <a:endParaRPr/>
          </a:p>
          <a:p>
            <a:pPr indent="0" lvl="0" marL="0" rtl="0" algn="l">
              <a:spcBef>
                <a:spcPts val="3600"/>
              </a:spcBef>
              <a:spcAft>
                <a:spcPts val="0"/>
              </a:spcAft>
              <a:buClr>
                <a:srgbClr val="3F3F3F"/>
              </a:buClr>
              <a:buSzPts val="2400"/>
              <a:buFont typeface="Arial"/>
              <a:buNone/>
            </a:pPr>
            <a:r>
              <a:rPr lang="en-US"/>
              <a:t>The idea is that a series with different sizes, will handle better multiple objects scales. With the advantage that all filters on the inception layer are learnable.</a:t>
            </a:r>
            <a:endParaRPr/>
          </a:p>
        </p:txBody>
      </p:sp>
      <p:pic>
        <p:nvPicPr>
          <p:cNvPr descr="https://leonardoaraujosantos.gitbooks.io/artificial-inteligence/content/image_folder_5/InceptionModules.png" id="395" name="Google Shape;395;p48"/>
          <p:cNvPicPr preferRelativeResize="0"/>
          <p:nvPr/>
        </p:nvPicPr>
        <p:blipFill rotWithShape="1">
          <a:blip r:embed="rId3">
            <a:alphaModFix/>
          </a:blip>
          <a:srcRect b="0" l="0" r="0" t="0"/>
          <a:stretch/>
        </p:blipFill>
        <p:spPr>
          <a:xfrm>
            <a:off x="5715000" y="1524000"/>
            <a:ext cx="6038850" cy="381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49"/>
          <p:cNvSpPr txBox="1"/>
          <p:nvPr>
            <p:ph type="title"/>
          </p:nvPr>
        </p:nvSpPr>
        <p:spPr>
          <a:xfrm>
            <a:off x="360000" y="456986"/>
            <a:ext cx="87078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MS RESNET (2015) 🡪 SKIP CONN META ARCH </a:t>
            </a:r>
            <a:endParaRPr/>
          </a:p>
        </p:txBody>
      </p:sp>
      <p:sp>
        <p:nvSpPr>
          <p:cNvPr id="401" name="Google Shape;401;p49"/>
          <p:cNvSpPr txBox="1"/>
          <p:nvPr>
            <p:ph idx="1" type="body"/>
          </p:nvPr>
        </p:nvSpPr>
        <p:spPr>
          <a:xfrm>
            <a:off x="228600" y="1295400"/>
            <a:ext cx="6324600" cy="7109639"/>
          </a:xfrm>
          <a:prstGeom prst="rect">
            <a:avLst/>
          </a:prstGeom>
          <a:noFill/>
          <a:ln>
            <a:noFill/>
          </a:ln>
        </p:spPr>
        <p:txBody>
          <a:bodyPr anchorCtr="0" anchor="t" bIns="0" lIns="0" spcFirstLastPara="1" rIns="0" wrap="square" tIns="0">
            <a:noAutofit/>
          </a:bodyPr>
          <a:lstStyle/>
          <a:p>
            <a:pPr indent="-152400" lvl="0" marL="0" rtl="0" algn="l">
              <a:spcBef>
                <a:spcPts val="0"/>
              </a:spcBef>
              <a:spcAft>
                <a:spcPts val="0"/>
              </a:spcAft>
              <a:buClr>
                <a:srgbClr val="3F3F3F"/>
              </a:buClr>
              <a:buSzPts val="2400"/>
              <a:buFont typeface="Arial"/>
              <a:buChar char="•"/>
            </a:pPr>
            <a:r>
              <a:rPr lang="en-US"/>
              <a:t>Relies on the concept of Network-In-Network (NIN) architecture</a:t>
            </a:r>
            <a:endParaRPr/>
          </a:p>
          <a:p>
            <a:pPr indent="-152400" lvl="0" marL="0" rtl="0" algn="l">
              <a:spcBef>
                <a:spcPts val="3600"/>
              </a:spcBef>
              <a:spcAft>
                <a:spcPts val="0"/>
              </a:spcAft>
              <a:buClr>
                <a:srgbClr val="3F3F3F"/>
              </a:buClr>
              <a:buSzPts val="2400"/>
              <a:buFont typeface="Arial"/>
              <a:buChar char="•"/>
            </a:pPr>
            <a:r>
              <a:rPr lang="en-US"/>
              <a:t>The ResidualNet it's basically a </a:t>
            </a:r>
            <a:r>
              <a:rPr b="1" lang="en-US" u="sng"/>
              <a:t>150</a:t>
            </a:r>
            <a:r>
              <a:rPr lang="en-US"/>
              <a:t> deep convolution neural network made by equal "residual" blocks. 1000+ layer conv net for the CIFAR-10.</a:t>
            </a:r>
            <a:endParaRPr/>
          </a:p>
          <a:p>
            <a:pPr indent="-152400" lvl="0" marL="0" rtl="0" algn="l">
              <a:spcBef>
                <a:spcPts val="3600"/>
              </a:spcBef>
              <a:spcAft>
                <a:spcPts val="0"/>
              </a:spcAft>
              <a:buClr>
                <a:srgbClr val="3F3F3F"/>
              </a:buClr>
              <a:buSzPts val="2400"/>
              <a:buFont typeface="Arial"/>
              <a:buChar char="•"/>
            </a:pPr>
            <a:r>
              <a:rPr lang="en-US"/>
              <a:t>Very deep networks 🡪 vanishing gradients</a:t>
            </a:r>
            <a:endParaRPr/>
          </a:p>
          <a:p>
            <a:pPr indent="-152400" lvl="0" marL="0" rtl="0" algn="l">
              <a:spcBef>
                <a:spcPts val="3600"/>
              </a:spcBef>
              <a:spcAft>
                <a:spcPts val="0"/>
              </a:spcAft>
              <a:buClr>
                <a:srgbClr val="3F3F3F"/>
              </a:buClr>
              <a:buSzPts val="2400"/>
              <a:buFont typeface="Arial"/>
              <a:buChar char="•"/>
            </a:pPr>
            <a:r>
              <a:rPr lang="en-US"/>
              <a:t>Remember that the back-propagation of a sum node will replicate the input gradient with no degradation.</a:t>
            </a:r>
            <a:endParaRPr/>
          </a:p>
          <a:p>
            <a:pPr indent="-152400" lvl="0" marL="0" rtl="0" algn="l">
              <a:spcBef>
                <a:spcPts val="3600"/>
              </a:spcBef>
              <a:spcAft>
                <a:spcPts val="0"/>
              </a:spcAft>
              <a:buClr>
                <a:srgbClr val="3F3F3F"/>
              </a:buClr>
              <a:buSzPts val="2400"/>
              <a:buFont typeface="Arial"/>
              <a:buChar char="•"/>
            </a:pPr>
            <a:r>
              <a:rPr lang="en-US"/>
              <a:t>Again like googlenet we must use bottlenecks to avoid a parameter explosion.</a:t>
            </a:r>
            <a:endParaRPr/>
          </a:p>
          <a:p>
            <a:pPr indent="0" lvl="0" marL="0" rtl="0" algn="l">
              <a:spcBef>
                <a:spcPts val="3600"/>
              </a:spcBef>
              <a:spcAft>
                <a:spcPts val="0"/>
              </a:spcAft>
              <a:buClr>
                <a:srgbClr val="3F3F3F"/>
              </a:buClr>
              <a:buSzPts val="2400"/>
              <a:buFont typeface="Arial"/>
              <a:buNone/>
            </a:pPr>
            <a:r>
              <a:t/>
            </a:r>
            <a:endParaRPr/>
          </a:p>
        </p:txBody>
      </p:sp>
      <p:pic>
        <p:nvPicPr>
          <p:cNvPr descr="https://leonardoaraujosantos.gitbooks.io/artificial-inteligence/content/image_folder_5/residual_building_block.png" id="402" name="Google Shape;402;p49"/>
          <p:cNvPicPr preferRelativeResize="0"/>
          <p:nvPr/>
        </p:nvPicPr>
        <p:blipFill rotWithShape="1">
          <a:blip r:embed="rId3">
            <a:alphaModFix/>
          </a:blip>
          <a:srcRect b="0" l="0" r="0" t="0"/>
          <a:stretch/>
        </p:blipFill>
        <p:spPr>
          <a:xfrm>
            <a:off x="6019801" y="1676401"/>
            <a:ext cx="2971800" cy="1715302"/>
          </a:xfrm>
          <a:prstGeom prst="rect">
            <a:avLst/>
          </a:prstGeom>
          <a:noFill/>
          <a:ln>
            <a:noFill/>
          </a:ln>
        </p:spPr>
      </p:pic>
      <p:pic>
        <p:nvPicPr>
          <p:cNvPr id="403" name="Google Shape;403;p49"/>
          <p:cNvPicPr preferRelativeResize="0"/>
          <p:nvPr/>
        </p:nvPicPr>
        <p:blipFill rotWithShape="1">
          <a:blip r:embed="rId4">
            <a:alphaModFix/>
          </a:blip>
          <a:srcRect b="0" l="0" r="0" t="0"/>
          <a:stretch/>
        </p:blipFill>
        <p:spPr>
          <a:xfrm>
            <a:off x="8991600" y="0"/>
            <a:ext cx="3200400" cy="6637643"/>
          </a:xfrm>
          <a:prstGeom prst="rect">
            <a:avLst/>
          </a:prstGeom>
          <a:noFill/>
          <a:ln>
            <a:noFill/>
          </a:ln>
        </p:spPr>
      </p:pic>
      <p:sp>
        <p:nvSpPr>
          <p:cNvPr id="404" name="Google Shape;404;p49"/>
          <p:cNvSpPr/>
          <p:nvPr/>
        </p:nvSpPr>
        <p:spPr>
          <a:xfrm>
            <a:off x="6477000" y="4038600"/>
            <a:ext cx="3352800" cy="184665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So they view the map </a:t>
            </a:r>
            <a:r>
              <a:rPr lang="en-US" sz="1800">
                <a:solidFill>
                  <a:srgbClr val="FF0000"/>
                </a:solidFill>
                <a:latin typeface="Arial"/>
                <a:ea typeface="Arial"/>
                <a:cs typeface="Arial"/>
                <a:sym typeface="Arial"/>
              </a:rPr>
              <a:t>F(x):=H(x)−x</a:t>
            </a:r>
            <a:r>
              <a:rPr lang="en-US" sz="1400">
                <a:solidFill>
                  <a:srgbClr val="FF0000"/>
                </a:solidFill>
                <a:latin typeface="Arial"/>
                <a:ea typeface="Arial"/>
                <a:cs typeface="Arial"/>
                <a:sym typeface="Arial"/>
              </a:rPr>
              <a:t> as some residual map. </a:t>
            </a:r>
            <a:endParaRPr/>
          </a:p>
          <a:p>
            <a:pPr indent="0" lvl="0" marL="0" marR="0" rtl="0" algn="l">
              <a:spcBef>
                <a:spcPts val="0"/>
              </a:spcBef>
              <a:spcAft>
                <a:spcPts val="0"/>
              </a:spcAft>
              <a:buNone/>
            </a:pPr>
            <a:r>
              <a:rPr lang="en-US" sz="1400">
                <a:solidFill>
                  <a:srgbClr val="FF0000"/>
                </a:solidFill>
                <a:latin typeface="Arial"/>
                <a:ea typeface="Arial"/>
                <a:cs typeface="Arial"/>
                <a:sym typeface="Arial"/>
              </a:rPr>
              <a:t>They use a skip layer connection to cast this mapping into </a:t>
            </a:r>
            <a:r>
              <a:rPr lang="en-US" sz="1800">
                <a:solidFill>
                  <a:srgbClr val="FF0000"/>
                </a:solidFill>
                <a:latin typeface="Arial"/>
                <a:ea typeface="Arial"/>
                <a:cs typeface="Arial"/>
                <a:sym typeface="Arial"/>
              </a:rPr>
              <a:t>F(x)+x=H(x)</a:t>
            </a:r>
            <a:r>
              <a:rPr lang="en-US" sz="1400">
                <a:solidFill>
                  <a:srgbClr val="FF0000"/>
                </a:solidFill>
                <a:latin typeface="Arial"/>
                <a:ea typeface="Arial"/>
                <a:cs typeface="Arial"/>
                <a:sym typeface="Arial"/>
              </a:rPr>
              <a:t>. </a:t>
            </a:r>
            <a:endParaRPr/>
          </a:p>
          <a:p>
            <a:pPr indent="0" lvl="0" marL="0" marR="0" rtl="0" algn="l">
              <a:spcBef>
                <a:spcPts val="0"/>
              </a:spcBef>
              <a:spcAft>
                <a:spcPts val="0"/>
              </a:spcAft>
              <a:buNone/>
            </a:pPr>
            <a:r>
              <a:rPr lang="en-US" sz="1400">
                <a:solidFill>
                  <a:srgbClr val="FF0000"/>
                </a:solidFill>
                <a:latin typeface="Arial"/>
                <a:ea typeface="Arial"/>
                <a:cs typeface="Arial"/>
                <a:sym typeface="Arial"/>
              </a:rPr>
              <a:t>So if the residual </a:t>
            </a:r>
            <a:r>
              <a:rPr lang="en-US" sz="1800">
                <a:solidFill>
                  <a:srgbClr val="FF0000"/>
                </a:solidFill>
                <a:latin typeface="Arial"/>
                <a:ea typeface="Arial"/>
                <a:cs typeface="Arial"/>
                <a:sym typeface="Arial"/>
              </a:rPr>
              <a:t>F(x)</a:t>
            </a:r>
            <a:r>
              <a:rPr lang="en-US" sz="1400">
                <a:solidFill>
                  <a:srgbClr val="FF0000"/>
                </a:solidFill>
                <a:latin typeface="Arial"/>
                <a:ea typeface="Arial"/>
                <a:cs typeface="Arial"/>
                <a:sym typeface="Arial"/>
              </a:rPr>
              <a:t> is "small", the map </a:t>
            </a:r>
            <a:r>
              <a:rPr lang="en-US" sz="1800">
                <a:solidFill>
                  <a:srgbClr val="FF0000"/>
                </a:solidFill>
                <a:latin typeface="Arial"/>
                <a:ea typeface="Arial"/>
                <a:cs typeface="Arial"/>
                <a:sym typeface="Arial"/>
              </a:rPr>
              <a:t>H(x)</a:t>
            </a:r>
            <a:r>
              <a:rPr lang="en-US" sz="1400">
                <a:solidFill>
                  <a:srgbClr val="FF0000"/>
                </a:solidFill>
                <a:latin typeface="Arial"/>
                <a:ea typeface="Arial"/>
                <a:cs typeface="Arial"/>
                <a:sym typeface="Arial"/>
              </a:rPr>
              <a:t> is roughly the identity. </a:t>
            </a:r>
            <a:endParaRPr sz="2400">
              <a:solidFill>
                <a:srgbClr val="FF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0"/>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ResNet Bottleneck</a:t>
            </a:r>
            <a:endParaRPr/>
          </a:p>
        </p:txBody>
      </p:sp>
      <p:sp>
        <p:nvSpPr>
          <p:cNvPr id="411" name="Google Shape;411;p50"/>
          <p:cNvSpPr txBox="1"/>
          <p:nvPr>
            <p:ph idx="1" type="body"/>
          </p:nvPr>
        </p:nvSpPr>
        <p:spPr>
          <a:xfrm>
            <a:off x="360000" y="1858409"/>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0"/>
              </a:spcAft>
              <a:buNone/>
            </a:pPr>
            <a:r>
              <a:rPr lang="en-US"/>
              <a:t>As we go deep, we have more filters (out_channels)</a:t>
            </a:r>
            <a:endParaRPr/>
          </a:p>
          <a:p>
            <a:pPr indent="0" lvl="0" marL="0" rtl="0" algn="l">
              <a:spcBef>
                <a:spcPts val="2400"/>
              </a:spcBef>
              <a:spcAft>
                <a:spcPts val="0"/>
              </a:spcAft>
              <a:buNone/>
            </a:pPr>
            <a:r>
              <a:rPr lang="en-US">
                <a:solidFill>
                  <a:srgbClr val="FF0000"/>
                </a:solidFill>
              </a:rPr>
              <a:t>This increases conv computations </a:t>
            </a:r>
            <a:endParaRPr>
              <a:solidFill>
                <a:srgbClr val="FF0000"/>
              </a:solidFill>
            </a:endParaRPr>
          </a:p>
          <a:p>
            <a:pPr indent="0" lvl="0" marL="0" rtl="0" algn="l">
              <a:spcBef>
                <a:spcPts val="2400"/>
              </a:spcBef>
              <a:spcAft>
                <a:spcPts val="0"/>
              </a:spcAft>
              <a:buNone/>
            </a:pPr>
            <a:r>
              <a:rPr lang="en-US">
                <a:solidFill>
                  <a:schemeClr val="accent5"/>
                </a:solidFill>
              </a:rPr>
              <a:t>Bottleneck:</a:t>
            </a:r>
            <a:endParaRPr>
              <a:solidFill>
                <a:schemeClr val="accent5"/>
              </a:solidFill>
            </a:endParaRPr>
          </a:p>
          <a:p>
            <a:pPr indent="-381000" lvl="0" marL="457200" rtl="0" algn="l">
              <a:spcBef>
                <a:spcPts val="2400"/>
              </a:spcBef>
              <a:spcAft>
                <a:spcPts val="0"/>
              </a:spcAft>
              <a:buClr>
                <a:schemeClr val="accent5"/>
              </a:buClr>
              <a:buSzPts val="2400"/>
              <a:buChar char="-"/>
            </a:pPr>
            <a:r>
              <a:rPr lang="en-US">
                <a:solidFill>
                  <a:schemeClr val="accent5"/>
                </a:solidFill>
              </a:rPr>
              <a:t>1x1 to reduce channels</a:t>
            </a:r>
            <a:endParaRPr>
              <a:solidFill>
                <a:schemeClr val="accent5"/>
              </a:solidFill>
            </a:endParaRPr>
          </a:p>
          <a:p>
            <a:pPr indent="-381000" lvl="0" marL="457200" rtl="0" algn="l">
              <a:spcBef>
                <a:spcPts val="0"/>
              </a:spcBef>
              <a:spcAft>
                <a:spcPts val="0"/>
              </a:spcAft>
              <a:buClr>
                <a:schemeClr val="accent5"/>
              </a:buClr>
              <a:buSzPts val="2400"/>
              <a:buChar char="-"/>
            </a:pPr>
            <a:r>
              <a:rPr lang="en-US">
                <a:solidFill>
                  <a:schemeClr val="accent5"/>
                </a:solidFill>
              </a:rPr>
              <a:t>Perform conv</a:t>
            </a:r>
            <a:endParaRPr>
              <a:solidFill>
                <a:schemeClr val="accent5"/>
              </a:solidFill>
            </a:endParaRPr>
          </a:p>
          <a:p>
            <a:pPr indent="-381000" lvl="0" marL="457200" rtl="0" algn="l">
              <a:spcBef>
                <a:spcPts val="0"/>
              </a:spcBef>
              <a:spcAft>
                <a:spcPts val="0"/>
              </a:spcAft>
              <a:buClr>
                <a:schemeClr val="accent5"/>
              </a:buClr>
              <a:buSzPts val="2400"/>
              <a:buChar char="-"/>
            </a:pPr>
            <a:r>
              <a:rPr lang="en-US">
                <a:solidFill>
                  <a:schemeClr val="accent5"/>
                </a:solidFill>
              </a:rPr>
              <a:t>Project back: 1x1 to return back to original out_channels</a:t>
            </a:r>
            <a:endParaRPr>
              <a:solidFill>
                <a:schemeClr val="accent5"/>
              </a:solidFill>
            </a:endParaRPr>
          </a:p>
        </p:txBody>
      </p:sp>
      <p:pic>
        <p:nvPicPr>
          <p:cNvPr id="412" name="Google Shape;412;p50"/>
          <p:cNvPicPr preferRelativeResize="0"/>
          <p:nvPr/>
        </p:nvPicPr>
        <p:blipFill>
          <a:blip r:embed="rId3">
            <a:alphaModFix/>
          </a:blip>
          <a:stretch>
            <a:fillRect/>
          </a:stretch>
        </p:blipFill>
        <p:spPr>
          <a:xfrm>
            <a:off x="8224275" y="1992284"/>
            <a:ext cx="3552825" cy="2724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Inception v-4: Inception + SkipConn</a:t>
            </a:r>
            <a:endParaRPr/>
          </a:p>
        </p:txBody>
      </p:sp>
      <p:sp>
        <p:nvSpPr>
          <p:cNvPr id="419" name="Google Shape;419;p51"/>
          <p:cNvSpPr txBox="1"/>
          <p:nvPr>
            <p:ph idx="1" type="body"/>
          </p:nvPr>
        </p:nvSpPr>
        <p:spPr>
          <a:xfrm>
            <a:off x="360000" y="1858409"/>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1200"/>
              </a:spcAft>
              <a:buNone/>
            </a:pPr>
            <a:r>
              <a:t/>
            </a:r>
            <a:endParaRPr/>
          </a:p>
        </p:txBody>
      </p:sp>
      <p:pic>
        <p:nvPicPr>
          <p:cNvPr id="420" name="Google Shape;420;p51"/>
          <p:cNvPicPr preferRelativeResize="0"/>
          <p:nvPr/>
        </p:nvPicPr>
        <p:blipFill>
          <a:blip r:embed="rId3">
            <a:alphaModFix/>
          </a:blip>
          <a:stretch>
            <a:fillRect/>
          </a:stretch>
        </p:blipFill>
        <p:spPr>
          <a:xfrm>
            <a:off x="6532175" y="1494284"/>
            <a:ext cx="5304226" cy="3509791"/>
          </a:xfrm>
          <a:prstGeom prst="rect">
            <a:avLst/>
          </a:prstGeom>
          <a:noFill/>
          <a:ln>
            <a:noFill/>
          </a:ln>
        </p:spPr>
      </p:pic>
      <p:pic>
        <p:nvPicPr>
          <p:cNvPr id="421" name="Google Shape;421;p51"/>
          <p:cNvPicPr preferRelativeResize="0"/>
          <p:nvPr/>
        </p:nvPicPr>
        <p:blipFill>
          <a:blip r:embed="rId4">
            <a:alphaModFix/>
          </a:blip>
          <a:stretch>
            <a:fillRect/>
          </a:stretch>
        </p:blipFill>
        <p:spPr>
          <a:xfrm>
            <a:off x="422125" y="1494271"/>
            <a:ext cx="5048519" cy="4938350"/>
          </a:xfrm>
          <a:prstGeom prst="rect">
            <a:avLst/>
          </a:prstGeom>
          <a:noFill/>
          <a:ln>
            <a:noFill/>
          </a:ln>
        </p:spPr>
      </p:pic>
      <p:sp>
        <p:nvSpPr>
          <p:cNvPr id="422" name="Google Shape;422;p51"/>
          <p:cNvSpPr txBox="1"/>
          <p:nvPr/>
        </p:nvSpPr>
        <p:spPr>
          <a:xfrm>
            <a:off x="6903900" y="5004075"/>
            <a:ext cx="5976000" cy="6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Bigger circle means more computations/complexity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2"/>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DETECTION</a:t>
            </a:r>
            <a:endParaRPr/>
          </a:p>
        </p:txBody>
      </p:sp>
      <p:sp>
        <p:nvSpPr>
          <p:cNvPr id="428" name="Google Shape;428;p52"/>
          <p:cNvSpPr txBox="1"/>
          <p:nvPr>
            <p:ph idx="1" type="body"/>
          </p:nvPr>
        </p:nvSpPr>
        <p:spPr>
          <a:xfrm>
            <a:off x="414000" y="1111746"/>
            <a:ext cx="11473200" cy="323165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Mix of search and classify problem</a:t>
            </a:r>
            <a:endParaRPr/>
          </a:p>
          <a:p>
            <a:pPr indent="0" lvl="0" marL="0" rtl="0" algn="l">
              <a:spcBef>
                <a:spcPts val="3600"/>
              </a:spcBef>
              <a:spcAft>
                <a:spcPts val="0"/>
              </a:spcAft>
              <a:buClr>
                <a:srgbClr val="3F3F3F"/>
              </a:buClr>
              <a:buSzPts val="2400"/>
              <a:buFont typeface="Arial"/>
              <a:buNone/>
            </a:pPr>
            <a:r>
              <a:rPr lang="en-US"/>
              <a:t>Traditional method:</a:t>
            </a:r>
            <a:endParaRPr/>
          </a:p>
          <a:p>
            <a:pPr indent="0" lvl="0" marL="0" rtl="0" algn="l">
              <a:spcBef>
                <a:spcPts val="3600"/>
              </a:spcBef>
              <a:spcAft>
                <a:spcPts val="0"/>
              </a:spcAft>
              <a:buClr>
                <a:srgbClr val="3F3F3F"/>
              </a:buClr>
              <a:buSzPts val="2400"/>
              <a:buFont typeface="Arial"/>
              <a:buNone/>
            </a:pPr>
            <a:r>
              <a:rPr lang="en-US"/>
              <a:t>1- Get region proposals 🡪 Better to have prior models (anchors) to handle different sizes/scales</a:t>
            </a:r>
            <a:endParaRPr/>
          </a:p>
          <a:p>
            <a:pPr indent="0" lvl="0" marL="0" rtl="0" algn="l">
              <a:spcBef>
                <a:spcPts val="3600"/>
              </a:spcBef>
              <a:spcAft>
                <a:spcPts val="0"/>
              </a:spcAft>
              <a:buClr>
                <a:srgbClr val="3F3F3F"/>
              </a:buClr>
              <a:buSzPts val="2400"/>
              <a:buFont typeface="Arial"/>
              <a:buNone/>
            </a:pPr>
            <a:r>
              <a:rPr lang="en-US"/>
              <a:t>2- Run a classifier on each🡪 Object/No object</a:t>
            </a:r>
            <a:endParaRPr/>
          </a:p>
        </p:txBody>
      </p:sp>
      <p:pic>
        <p:nvPicPr>
          <p:cNvPr id="429" name="Google Shape;429;p52"/>
          <p:cNvPicPr preferRelativeResize="0"/>
          <p:nvPr/>
        </p:nvPicPr>
        <p:blipFill rotWithShape="1">
          <a:blip r:embed="rId3">
            <a:alphaModFix/>
          </a:blip>
          <a:srcRect b="0" l="0" r="0" t="0"/>
          <a:stretch/>
        </p:blipFill>
        <p:spPr>
          <a:xfrm>
            <a:off x="762000" y="4381500"/>
            <a:ext cx="10591800" cy="2324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3"/>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DETECTION</a:t>
            </a:r>
            <a:endParaRPr/>
          </a:p>
        </p:txBody>
      </p:sp>
      <p:grpSp>
        <p:nvGrpSpPr>
          <p:cNvPr id="435" name="Google Shape;435;p53"/>
          <p:cNvGrpSpPr/>
          <p:nvPr/>
        </p:nvGrpSpPr>
        <p:grpSpPr>
          <a:xfrm>
            <a:off x="582341" y="1222998"/>
            <a:ext cx="11028904" cy="5097805"/>
            <a:chOff x="221978" y="3797"/>
            <a:chExt cx="11028904" cy="5097805"/>
          </a:xfrm>
        </p:grpSpPr>
        <p:sp>
          <p:nvSpPr>
            <p:cNvPr id="436" name="Google Shape;436;p53"/>
            <p:cNvSpPr/>
            <p:nvPr/>
          </p:nvSpPr>
          <p:spPr>
            <a:xfrm>
              <a:off x="7390766" y="3797"/>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3"/>
            <p:cNvSpPr txBox="1"/>
            <p:nvPr/>
          </p:nvSpPr>
          <p:spPr>
            <a:xfrm>
              <a:off x="7390766" y="3797"/>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Object detection</a:t>
              </a:r>
              <a:endParaRPr sz="1900">
                <a:solidFill>
                  <a:schemeClr val="lt1"/>
                </a:solidFill>
                <a:latin typeface="Arial"/>
                <a:ea typeface="Arial"/>
                <a:cs typeface="Arial"/>
                <a:sym typeface="Arial"/>
              </a:endParaRPr>
            </a:p>
          </p:txBody>
        </p:sp>
        <p:sp>
          <p:nvSpPr>
            <p:cNvPr id="438" name="Google Shape;438;p53"/>
            <p:cNvSpPr/>
            <p:nvPr/>
          </p:nvSpPr>
          <p:spPr>
            <a:xfrm>
              <a:off x="5736431" y="984144"/>
              <a:ext cx="2389596" cy="392138"/>
            </a:xfrm>
            <a:custGeom>
              <a:rect b="b" l="l" r="r" t="t"/>
              <a:pathLst>
                <a:path extrusionOk="0" h="120000" w="120000">
                  <a:moveTo>
                    <a:pt x="120000" y="0"/>
                  </a:moveTo>
                  <a:lnTo>
                    <a:pt x="120000" y="60000"/>
                  </a:lnTo>
                  <a:lnTo>
                    <a:pt x="0" y="60000"/>
                  </a:lnTo>
                  <a:lnTo>
                    <a:pt x="0" y="120000"/>
                  </a:lnTo>
                </a:path>
              </a:pathLst>
            </a:custGeom>
            <a:noFill/>
            <a:ln cap="flat" cmpd="sng" w="25400">
              <a:solidFill>
                <a:srgbClr val="737D81"/>
              </a:solidFill>
              <a:prstDash val="solid"/>
              <a:round/>
              <a:headEnd len="sm" w="sm" type="none"/>
              <a:tailEnd len="sm" w="sm" type="none"/>
            </a:ln>
          </p:spPr>
        </p:sp>
        <p:sp>
          <p:nvSpPr>
            <p:cNvPr id="439" name="Google Shape;439;p53"/>
            <p:cNvSpPr/>
            <p:nvPr/>
          </p:nvSpPr>
          <p:spPr>
            <a:xfrm>
              <a:off x="5001170" y="1376283"/>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3"/>
            <p:cNvSpPr txBox="1"/>
            <p:nvPr/>
          </p:nvSpPr>
          <p:spPr>
            <a:xfrm>
              <a:off x="5001170" y="1376283"/>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Deep Learning</a:t>
              </a:r>
              <a:endParaRPr sz="1900">
                <a:solidFill>
                  <a:schemeClr val="lt1"/>
                </a:solidFill>
                <a:latin typeface="Arial"/>
                <a:ea typeface="Arial"/>
                <a:cs typeface="Arial"/>
                <a:sym typeface="Arial"/>
              </a:endParaRPr>
            </a:p>
          </p:txBody>
        </p:sp>
        <p:sp>
          <p:nvSpPr>
            <p:cNvPr id="441" name="Google Shape;441;p53"/>
            <p:cNvSpPr/>
            <p:nvPr/>
          </p:nvSpPr>
          <p:spPr>
            <a:xfrm>
              <a:off x="2868915" y="2356630"/>
              <a:ext cx="2867515" cy="392138"/>
            </a:xfrm>
            <a:custGeom>
              <a:rect b="b" l="l" r="r" t="t"/>
              <a:pathLst>
                <a:path extrusionOk="0" h="120000" w="120000">
                  <a:moveTo>
                    <a:pt x="120000" y="0"/>
                  </a:moveTo>
                  <a:lnTo>
                    <a:pt x="120000" y="60000"/>
                  </a:lnTo>
                  <a:lnTo>
                    <a:pt x="0" y="60000"/>
                  </a:lnTo>
                  <a:lnTo>
                    <a:pt x="0" y="120000"/>
                  </a:lnTo>
                </a:path>
              </a:pathLst>
            </a:custGeom>
            <a:noFill/>
            <a:ln cap="flat" cmpd="sng" w="25400">
              <a:solidFill>
                <a:srgbClr val="858F95"/>
              </a:solidFill>
              <a:prstDash val="solid"/>
              <a:round/>
              <a:headEnd len="sm" w="sm" type="none"/>
              <a:tailEnd len="sm" w="sm" type="none"/>
            </a:ln>
          </p:spPr>
        </p:sp>
        <p:sp>
          <p:nvSpPr>
            <p:cNvPr id="442" name="Google Shape;442;p53"/>
            <p:cNvSpPr/>
            <p:nvPr/>
          </p:nvSpPr>
          <p:spPr>
            <a:xfrm>
              <a:off x="2133655" y="2748769"/>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3"/>
            <p:cNvSpPr txBox="1"/>
            <p:nvPr/>
          </p:nvSpPr>
          <p:spPr>
            <a:xfrm>
              <a:off x="2133655" y="2748769"/>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Region proposals + Classifier</a:t>
              </a:r>
              <a:endParaRPr sz="1900">
                <a:solidFill>
                  <a:schemeClr val="lt1"/>
                </a:solidFill>
                <a:latin typeface="Arial"/>
                <a:ea typeface="Arial"/>
                <a:cs typeface="Arial"/>
                <a:sym typeface="Arial"/>
              </a:endParaRPr>
            </a:p>
          </p:txBody>
        </p:sp>
        <p:sp>
          <p:nvSpPr>
            <p:cNvPr id="444" name="Google Shape;444;p53"/>
            <p:cNvSpPr/>
            <p:nvPr/>
          </p:nvSpPr>
          <p:spPr>
            <a:xfrm>
              <a:off x="957238" y="3729116"/>
              <a:ext cx="1911676" cy="392138"/>
            </a:xfrm>
            <a:custGeom>
              <a:rect b="b" l="l" r="r" t="t"/>
              <a:pathLst>
                <a:path extrusionOk="0" h="120000" w="120000">
                  <a:moveTo>
                    <a:pt x="120000" y="0"/>
                  </a:moveTo>
                  <a:lnTo>
                    <a:pt x="120000" y="60000"/>
                  </a:lnTo>
                  <a:lnTo>
                    <a:pt x="0" y="60000"/>
                  </a:lnTo>
                  <a:lnTo>
                    <a:pt x="0" y="120000"/>
                  </a:lnTo>
                </a:path>
              </a:pathLst>
            </a:custGeom>
            <a:noFill/>
            <a:ln cap="flat" cmpd="sng" w="25400">
              <a:solidFill>
                <a:srgbClr val="858F95"/>
              </a:solidFill>
              <a:prstDash val="solid"/>
              <a:round/>
              <a:headEnd len="sm" w="sm" type="none"/>
              <a:tailEnd len="sm" w="sm" type="none"/>
            </a:ln>
          </p:spPr>
        </p:sp>
        <p:sp>
          <p:nvSpPr>
            <p:cNvPr id="445" name="Google Shape;445;p53"/>
            <p:cNvSpPr/>
            <p:nvPr/>
          </p:nvSpPr>
          <p:spPr>
            <a:xfrm>
              <a:off x="221978" y="4121255"/>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3"/>
            <p:cNvSpPr txBox="1"/>
            <p:nvPr/>
          </p:nvSpPr>
          <p:spPr>
            <a:xfrm>
              <a:off x="221978" y="4121255"/>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R-CNN</a:t>
              </a:r>
              <a:endParaRPr sz="1900">
                <a:solidFill>
                  <a:schemeClr val="lt1"/>
                </a:solidFill>
                <a:latin typeface="Arial"/>
                <a:ea typeface="Arial"/>
                <a:cs typeface="Arial"/>
                <a:sym typeface="Arial"/>
              </a:endParaRPr>
            </a:p>
          </p:txBody>
        </p:sp>
        <p:sp>
          <p:nvSpPr>
            <p:cNvPr id="447" name="Google Shape;447;p53"/>
            <p:cNvSpPr/>
            <p:nvPr/>
          </p:nvSpPr>
          <p:spPr>
            <a:xfrm>
              <a:off x="2823195" y="3729116"/>
              <a:ext cx="91440" cy="392138"/>
            </a:xfrm>
            <a:custGeom>
              <a:rect b="b" l="l" r="r" t="t"/>
              <a:pathLst>
                <a:path extrusionOk="0" h="120000" w="120000">
                  <a:moveTo>
                    <a:pt x="60000" y="0"/>
                  </a:moveTo>
                  <a:lnTo>
                    <a:pt x="60000" y="120000"/>
                  </a:lnTo>
                </a:path>
              </a:pathLst>
            </a:custGeom>
            <a:noFill/>
            <a:ln cap="flat" cmpd="sng" w="25400">
              <a:solidFill>
                <a:srgbClr val="858F95"/>
              </a:solidFill>
              <a:prstDash val="solid"/>
              <a:round/>
              <a:headEnd len="sm" w="sm" type="none"/>
              <a:tailEnd len="sm" w="sm" type="none"/>
            </a:ln>
          </p:spPr>
        </p:sp>
        <p:sp>
          <p:nvSpPr>
            <p:cNvPr id="448" name="Google Shape;448;p53"/>
            <p:cNvSpPr/>
            <p:nvPr/>
          </p:nvSpPr>
          <p:spPr>
            <a:xfrm>
              <a:off x="2133655" y="4121255"/>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3"/>
            <p:cNvSpPr txBox="1"/>
            <p:nvPr/>
          </p:nvSpPr>
          <p:spPr>
            <a:xfrm>
              <a:off x="2133655" y="4121255"/>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Fast R-CNN</a:t>
              </a:r>
              <a:endParaRPr sz="1900">
                <a:solidFill>
                  <a:schemeClr val="lt1"/>
                </a:solidFill>
                <a:latin typeface="Arial"/>
                <a:ea typeface="Arial"/>
                <a:cs typeface="Arial"/>
                <a:sym typeface="Arial"/>
              </a:endParaRPr>
            </a:p>
          </p:txBody>
        </p:sp>
        <p:sp>
          <p:nvSpPr>
            <p:cNvPr id="450" name="Google Shape;450;p53"/>
            <p:cNvSpPr/>
            <p:nvPr/>
          </p:nvSpPr>
          <p:spPr>
            <a:xfrm>
              <a:off x="2868915" y="3729116"/>
              <a:ext cx="1911676" cy="392138"/>
            </a:xfrm>
            <a:custGeom>
              <a:rect b="b" l="l" r="r" t="t"/>
              <a:pathLst>
                <a:path extrusionOk="0" h="120000" w="120000">
                  <a:moveTo>
                    <a:pt x="0" y="0"/>
                  </a:moveTo>
                  <a:lnTo>
                    <a:pt x="0" y="60000"/>
                  </a:lnTo>
                  <a:lnTo>
                    <a:pt x="120000" y="60000"/>
                  </a:lnTo>
                  <a:lnTo>
                    <a:pt x="120000" y="120000"/>
                  </a:lnTo>
                </a:path>
              </a:pathLst>
            </a:custGeom>
            <a:noFill/>
            <a:ln cap="flat" cmpd="sng" w="25400">
              <a:solidFill>
                <a:srgbClr val="858F95"/>
              </a:solidFill>
              <a:prstDash val="solid"/>
              <a:round/>
              <a:headEnd len="sm" w="sm" type="none"/>
              <a:tailEnd len="sm" w="sm" type="none"/>
            </a:ln>
          </p:spPr>
        </p:sp>
        <p:sp>
          <p:nvSpPr>
            <p:cNvPr id="451" name="Google Shape;451;p53"/>
            <p:cNvSpPr/>
            <p:nvPr/>
          </p:nvSpPr>
          <p:spPr>
            <a:xfrm>
              <a:off x="4045332" y="4121255"/>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3"/>
            <p:cNvSpPr txBox="1"/>
            <p:nvPr/>
          </p:nvSpPr>
          <p:spPr>
            <a:xfrm>
              <a:off x="4045332" y="4121255"/>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Faster R-CNN</a:t>
              </a:r>
              <a:endParaRPr sz="1900">
                <a:solidFill>
                  <a:schemeClr val="lt1"/>
                </a:solidFill>
                <a:latin typeface="Arial"/>
                <a:ea typeface="Arial"/>
                <a:cs typeface="Arial"/>
                <a:sym typeface="Arial"/>
              </a:endParaRPr>
            </a:p>
          </p:txBody>
        </p:sp>
        <p:sp>
          <p:nvSpPr>
            <p:cNvPr id="453" name="Google Shape;453;p53"/>
            <p:cNvSpPr/>
            <p:nvPr/>
          </p:nvSpPr>
          <p:spPr>
            <a:xfrm>
              <a:off x="5736431" y="2356630"/>
              <a:ext cx="2867515" cy="392138"/>
            </a:xfrm>
            <a:custGeom>
              <a:rect b="b" l="l" r="r" t="t"/>
              <a:pathLst>
                <a:path extrusionOk="0" h="120000" w="120000">
                  <a:moveTo>
                    <a:pt x="0" y="0"/>
                  </a:moveTo>
                  <a:lnTo>
                    <a:pt x="0" y="60000"/>
                  </a:lnTo>
                  <a:lnTo>
                    <a:pt x="120000" y="60000"/>
                  </a:lnTo>
                  <a:lnTo>
                    <a:pt x="120000" y="120000"/>
                  </a:lnTo>
                </a:path>
              </a:pathLst>
            </a:custGeom>
            <a:noFill/>
            <a:ln cap="flat" cmpd="sng" w="25400">
              <a:solidFill>
                <a:srgbClr val="858F95"/>
              </a:solidFill>
              <a:prstDash val="solid"/>
              <a:round/>
              <a:headEnd len="sm" w="sm" type="none"/>
              <a:tailEnd len="sm" w="sm" type="none"/>
            </a:ln>
          </p:spPr>
        </p:sp>
        <p:sp>
          <p:nvSpPr>
            <p:cNvPr id="454" name="Google Shape;454;p53"/>
            <p:cNvSpPr/>
            <p:nvPr/>
          </p:nvSpPr>
          <p:spPr>
            <a:xfrm>
              <a:off x="7868685" y="2748769"/>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3"/>
            <p:cNvSpPr txBox="1"/>
            <p:nvPr/>
          </p:nvSpPr>
          <p:spPr>
            <a:xfrm>
              <a:off x="7868685" y="2748769"/>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Single shot detectors</a:t>
              </a:r>
              <a:endParaRPr sz="1900">
                <a:solidFill>
                  <a:schemeClr val="lt1"/>
                </a:solidFill>
                <a:latin typeface="Arial"/>
                <a:ea typeface="Arial"/>
                <a:cs typeface="Arial"/>
                <a:sym typeface="Arial"/>
              </a:endParaRPr>
            </a:p>
          </p:txBody>
        </p:sp>
        <p:sp>
          <p:nvSpPr>
            <p:cNvPr id="456" name="Google Shape;456;p53"/>
            <p:cNvSpPr/>
            <p:nvPr/>
          </p:nvSpPr>
          <p:spPr>
            <a:xfrm>
              <a:off x="6692269" y="3729116"/>
              <a:ext cx="1911676" cy="392138"/>
            </a:xfrm>
            <a:custGeom>
              <a:rect b="b" l="l" r="r" t="t"/>
              <a:pathLst>
                <a:path extrusionOk="0" h="120000" w="120000">
                  <a:moveTo>
                    <a:pt x="120000" y="0"/>
                  </a:moveTo>
                  <a:lnTo>
                    <a:pt x="120000" y="60000"/>
                  </a:lnTo>
                  <a:lnTo>
                    <a:pt x="0" y="60000"/>
                  </a:lnTo>
                  <a:lnTo>
                    <a:pt x="0" y="120000"/>
                  </a:lnTo>
                </a:path>
              </a:pathLst>
            </a:custGeom>
            <a:noFill/>
            <a:ln cap="flat" cmpd="sng" w="25400">
              <a:solidFill>
                <a:srgbClr val="858F95"/>
              </a:solidFill>
              <a:prstDash val="solid"/>
              <a:round/>
              <a:headEnd len="sm" w="sm" type="none"/>
              <a:tailEnd len="sm" w="sm" type="none"/>
            </a:ln>
          </p:spPr>
        </p:sp>
        <p:sp>
          <p:nvSpPr>
            <p:cNvPr id="457" name="Google Shape;457;p53"/>
            <p:cNvSpPr/>
            <p:nvPr/>
          </p:nvSpPr>
          <p:spPr>
            <a:xfrm>
              <a:off x="5957009" y="4121255"/>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3"/>
            <p:cNvSpPr txBox="1"/>
            <p:nvPr/>
          </p:nvSpPr>
          <p:spPr>
            <a:xfrm>
              <a:off x="5957009" y="4121255"/>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YoLo</a:t>
              </a:r>
              <a:endParaRPr sz="1900">
                <a:solidFill>
                  <a:schemeClr val="lt1"/>
                </a:solidFill>
                <a:latin typeface="Arial"/>
                <a:ea typeface="Arial"/>
                <a:cs typeface="Arial"/>
                <a:sym typeface="Arial"/>
              </a:endParaRPr>
            </a:p>
          </p:txBody>
        </p:sp>
        <p:sp>
          <p:nvSpPr>
            <p:cNvPr id="459" name="Google Shape;459;p53"/>
            <p:cNvSpPr/>
            <p:nvPr/>
          </p:nvSpPr>
          <p:spPr>
            <a:xfrm>
              <a:off x="8558226" y="3729116"/>
              <a:ext cx="91440" cy="392138"/>
            </a:xfrm>
            <a:custGeom>
              <a:rect b="b" l="l" r="r" t="t"/>
              <a:pathLst>
                <a:path extrusionOk="0" h="120000" w="120000">
                  <a:moveTo>
                    <a:pt x="60000" y="0"/>
                  </a:moveTo>
                  <a:lnTo>
                    <a:pt x="60000" y="120000"/>
                  </a:lnTo>
                </a:path>
              </a:pathLst>
            </a:custGeom>
            <a:noFill/>
            <a:ln cap="flat" cmpd="sng" w="25400">
              <a:solidFill>
                <a:srgbClr val="858F95"/>
              </a:solidFill>
              <a:prstDash val="solid"/>
              <a:round/>
              <a:headEnd len="sm" w="sm" type="none"/>
              <a:tailEnd len="sm" w="sm" type="none"/>
            </a:ln>
          </p:spPr>
        </p:sp>
        <p:sp>
          <p:nvSpPr>
            <p:cNvPr id="460" name="Google Shape;460;p53"/>
            <p:cNvSpPr/>
            <p:nvPr/>
          </p:nvSpPr>
          <p:spPr>
            <a:xfrm>
              <a:off x="7868685" y="4121255"/>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3"/>
            <p:cNvSpPr txBox="1"/>
            <p:nvPr/>
          </p:nvSpPr>
          <p:spPr>
            <a:xfrm>
              <a:off x="7868685" y="4121255"/>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SSD</a:t>
              </a:r>
              <a:endParaRPr sz="1900">
                <a:solidFill>
                  <a:schemeClr val="lt1"/>
                </a:solidFill>
                <a:latin typeface="Arial"/>
                <a:ea typeface="Arial"/>
                <a:cs typeface="Arial"/>
                <a:sym typeface="Arial"/>
              </a:endParaRPr>
            </a:p>
          </p:txBody>
        </p:sp>
        <p:sp>
          <p:nvSpPr>
            <p:cNvPr id="462" name="Google Shape;462;p53"/>
            <p:cNvSpPr/>
            <p:nvPr/>
          </p:nvSpPr>
          <p:spPr>
            <a:xfrm>
              <a:off x="8603946" y="3729116"/>
              <a:ext cx="1911676" cy="392138"/>
            </a:xfrm>
            <a:custGeom>
              <a:rect b="b" l="l" r="r" t="t"/>
              <a:pathLst>
                <a:path extrusionOk="0" h="120000" w="120000">
                  <a:moveTo>
                    <a:pt x="0" y="0"/>
                  </a:moveTo>
                  <a:lnTo>
                    <a:pt x="0" y="60000"/>
                  </a:lnTo>
                  <a:lnTo>
                    <a:pt x="120000" y="60000"/>
                  </a:lnTo>
                  <a:lnTo>
                    <a:pt x="120000" y="120000"/>
                  </a:lnTo>
                </a:path>
              </a:pathLst>
            </a:custGeom>
            <a:noFill/>
            <a:ln cap="flat" cmpd="sng" w="25400">
              <a:solidFill>
                <a:srgbClr val="858F95"/>
              </a:solidFill>
              <a:prstDash val="solid"/>
              <a:round/>
              <a:headEnd len="sm" w="sm" type="none"/>
              <a:tailEnd len="sm" w="sm" type="none"/>
            </a:ln>
          </p:spPr>
        </p:sp>
        <p:sp>
          <p:nvSpPr>
            <p:cNvPr id="463" name="Google Shape;463;p53"/>
            <p:cNvSpPr/>
            <p:nvPr/>
          </p:nvSpPr>
          <p:spPr>
            <a:xfrm>
              <a:off x="9780362" y="4121255"/>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3"/>
            <p:cNvSpPr txBox="1"/>
            <p:nvPr/>
          </p:nvSpPr>
          <p:spPr>
            <a:xfrm>
              <a:off x="9780362" y="4121255"/>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DSSD</a:t>
              </a:r>
              <a:endParaRPr sz="1900">
                <a:solidFill>
                  <a:schemeClr val="lt1"/>
                </a:solidFill>
                <a:latin typeface="Arial"/>
                <a:ea typeface="Arial"/>
                <a:cs typeface="Arial"/>
                <a:sym typeface="Arial"/>
              </a:endParaRPr>
            </a:p>
          </p:txBody>
        </p:sp>
        <p:sp>
          <p:nvSpPr>
            <p:cNvPr id="465" name="Google Shape;465;p53"/>
            <p:cNvSpPr/>
            <p:nvPr/>
          </p:nvSpPr>
          <p:spPr>
            <a:xfrm>
              <a:off x="8126027" y="984144"/>
              <a:ext cx="2389596" cy="392138"/>
            </a:xfrm>
            <a:custGeom>
              <a:rect b="b" l="l" r="r" t="t"/>
              <a:pathLst>
                <a:path extrusionOk="0" h="120000" w="120000">
                  <a:moveTo>
                    <a:pt x="0" y="0"/>
                  </a:moveTo>
                  <a:lnTo>
                    <a:pt x="0" y="60000"/>
                  </a:lnTo>
                  <a:lnTo>
                    <a:pt x="120000" y="60000"/>
                  </a:lnTo>
                  <a:lnTo>
                    <a:pt x="120000" y="120000"/>
                  </a:lnTo>
                </a:path>
              </a:pathLst>
            </a:custGeom>
            <a:noFill/>
            <a:ln cap="flat" cmpd="sng" w="25400">
              <a:solidFill>
                <a:srgbClr val="737D81"/>
              </a:solidFill>
              <a:prstDash val="solid"/>
              <a:round/>
              <a:headEnd len="sm" w="sm" type="none"/>
              <a:tailEnd len="sm" w="sm" type="none"/>
            </a:ln>
          </p:spPr>
        </p:sp>
        <p:sp>
          <p:nvSpPr>
            <p:cNvPr id="466" name="Google Shape;466;p53"/>
            <p:cNvSpPr/>
            <p:nvPr/>
          </p:nvSpPr>
          <p:spPr>
            <a:xfrm>
              <a:off x="9780362" y="1376283"/>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3"/>
            <p:cNvSpPr txBox="1"/>
            <p:nvPr/>
          </p:nvSpPr>
          <p:spPr>
            <a:xfrm>
              <a:off x="9780362" y="1376283"/>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Traditional</a:t>
              </a:r>
              <a:endParaRPr sz="1900">
                <a:solidFill>
                  <a:schemeClr val="lt1"/>
                </a:solidFill>
                <a:latin typeface="Arial"/>
                <a:ea typeface="Arial"/>
                <a:cs typeface="Arial"/>
                <a:sym typeface="Arial"/>
              </a:endParaRPr>
            </a:p>
          </p:txBody>
        </p:sp>
        <p:sp>
          <p:nvSpPr>
            <p:cNvPr id="468" name="Google Shape;468;p53"/>
            <p:cNvSpPr/>
            <p:nvPr/>
          </p:nvSpPr>
          <p:spPr>
            <a:xfrm>
              <a:off x="10469903" y="2356630"/>
              <a:ext cx="91440" cy="392138"/>
            </a:xfrm>
            <a:custGeom>
              <a:rect b="b" l="l" r="r" t="t"/>
              <a:pathLst>
                <a:path extrusionOk="0" h="120000" w="120000">
                  <a:moveTo>
                    <a:pt x="60000" y="0"/>
                  </a:moveTo>
                  <a:lnTo>
                    <a:pt x="60000" y="120000"/>
                  </a:lnTo>
                </a:path>
              </a:pathLst>
            </a:custGeom>
            <a:noFill/>
            <a:ln cap="flat" cmpd="sng" w="25400">
              <a:solidFill>
                <a:srgbClr val="858F95"/>
              </a:solidFill>
              <a:prstDash val="solid"/>
              <a:round/>
              <a:headEnd len="sm" w="sm" type="none"/>
              <a:tailEnd len="sm" w="sm" type="none"/>
            </a:ln>
          </p:spPr>
        </p:sp>
        <p:sp>
          <p:nvSpPr>
            <p:cNvPr id="469" name="Google Shape;469;p53"/>
            <p:cNvSpPr/>
            <p:nvPr/>
          </p:nvSpPr>
          <p:spPr>
            <a:xfrm>
              <a:off x="9780362" y="2748769"/>
              <a:ext cx="1470520" cy="98034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3"/>
            <p:cNvSpPr txBox="1"/>
            <p:nvPr/>
          </p:nvSpPr>
          <p:spPr>
            <a:xfrm>
              <a:off x="9780362" y="2748769"/>
              <a:ext cx="1470520" cy="98034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Arial"/>
                  <a:ea typeface="Arial"/>
                  <a:cs typeface="Arial"/>
                  <a:sym typeface="Arial"/>
                </a:rPr>
                <a:t>DPM</a:t>
              </a:r>
              <a:endParaRPr sz="1900">
                <a:solidFill>
                  <a:schemeClr val="lt1"/>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54"/>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REGION PROPOSALS</a:t>
            </a:r>
            <a:endParaRPr/>
          </a:p>
        </p:txBody>
      </p:sp>
      <p:sp>
        <p:nvSpPr>
          <p:cNvPr id="476" name="Google Shape;476;p54"/>
          <p:cNvSpPr txBox="1"/>
          <p:nvPr>
            <p:ph idx="1" type="body"/>
          </p:nvPr>
        </p:nvSpPr>
        <p:spPr>
          <a:xfrm>
            <a:off x="360000" y="1858409"/>
            <a:ext cx="11473200" cy="11849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t/>
            </a:r>
            <a:endParaRPr/>
          </a:p>
        </p:txBody>
      </p:sp>
      <p:pic>
        <p:nvPicPr>
          <p:cNvPr id="477" name="Google Shape;477;p54"/>
          <p:cNvPicPr preferRelativeResize="0"/>
          <p:nvPr/>
        </p:nvPicPr>
        <p:blipFill rotWithShape="1">
          <a:blip r:embed="rId3">
            <a:alphaModFix/>
          </a:blip>
          <a:srcRect b="0" l="0" r="0" t="0"/>
          <a:stretch/>
        </p:blipFill>
        <p:spPr>
          <a:xfrm>
            <a:off x="990600" y="1476375"/>
            <a:ext cx="10077450" cy="4543425"/>
          </a:xfrm>
          <a:prstGeom prst="rect">
            <a:avLst/>
          </a:prstGeom>
          <a:noFill/>
          <a:ln>
            <a:noFill/>
          </a:ln>
        </p:spPr>
      </p:pic>
      <p:sp>
        <p:nvSpPr>
          <p:cNvPr id="478" name="Google Shape;478;p54"/>
          <p:cNvSpPr/>
          <p:nvPr/>
        </p:nvSpPr>
        <p:spPr>
          <a:xfrm>
            <a:off x="381000" y="1143000"/>
            <a:ext cx="6096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Discriminatively trained deformable part models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5"/>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REGION PROPOSALS</a:t>
            </a:r>
            <a:endParaRPr/>
          </a:p>
        </p:txBody>
      </p:sp>
      <p:sp>
        <p:nvSpPr>
          <p:cNvPr id="484" name="Google Shape;484;p55"/>
          <p:cNvSpPr/>
          <p:nvPr/>
        </p:nvSpPr>
        <p:spPr>
          <a:xfrm>
            <a:off x="381000" y="1676400"/>
            <a:ext cx="6096000" cy="44012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Selective Search vs Exhaustive Search (Sliding window):</a:t>
            </a:r>
            <a:endParaRPr/>
          </a:p>
          <a:p>
            <a:pPr indent="0" lvl="0" marL="0" marR="0" rtl="0" algn="l">
              <a:spcBef>
                <a:spcPts val="0"/>
              </a:spcBef>
              <a:spcAft>
                <a:spcPts val="0"/>
              </a:spcAft>
              <a:buNone/>
            </a:pPr>
            <a:r>
              <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We can use segmentation:</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1- Fast segmentation algorithm based on pairwise region comparison (by Felzenszwalb etal.) -&gt; initial regions •</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2- Greedily group regions together by selecting the pair with highest similarity </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3- Until the whole image become a single region </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4- Generates a hierarchy of bounding boxes</a:t>
            </a:r>
            <a:endParaRPr b="1" sz="2000">
              <a:solidFill>
                <a:schemeClr val="dk1"/>
              </a:solidFill>
              <a:latin typeface="Arial"/>
              <a:ea typeface="Arial"/>
              <a:cs typeface="Arial"/>
              <a:sym typeface="Arial"/>
            </a:endParaRPr>
          </a:p>
        </p:txBody>
      </p:sp>
      <p:pic>
        <p:nvPicPr>
          <p:cNvPr id="485" name="Google Shape;485;p55"/>
          <p:cNvPicPr preferRelativeResize="0"/>
          <p:nvPr/>
        </p:nvPicPr>
        <p:blipFill rotWithShape="1">
          <a:blip r:embed="rId3">
            <a:alphaModFix/>
          </a:blip>
          <a:srcRect b="0" l="0" r="0" t="0"/>
          <a:stretch/>
        </p:blipFill>
        <p:spPr>
          <a:xfrm>
            <a:off x="6248400" y="1447800"/>
            <a:ext cx="5724525" cy="4572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56"/>
          <p:cNvSpPr txBox="1"/>
          <p:nvPr>
            <p:ph type="title"/>
          </p:nvPr>
        </p:nvSpPr>
        <p:spPr>
          <a:xfrm>
            <a:off x="304800" y="838200"/>
            <a:ext cx="100794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br>
              <a:rPr b="1" lang="en-US"/>
            </a:br>
            <a:br>
              <a:rPr b="1" lang="en-US"/>
            </a:br>
            <a:br>
              <a:rPr b="1" lang="en-US"/>
            </a:br>
            <a:br>
              <a:rPr b="1" lang="en-US"/>
            </a:br>
            <a:r>
              <a:rPr lang="en-US"/>
              <a:t>LOCALIZE OBJECTS WITH REGRESSION</a:t>
            </a:r>
            <a:br>
              <a:rPr lang="en-US"/>
            </a:br>
            <a:endParaRPr/>
          </a:p>
        </p:txBody>
      </p:sp>
      <p:pic>
        <p:nvPicPr>
          <p:cNvPr descr="https://leonardoaraujosantos.gitbooks.io/artificial-inteligence/content/more_images/LocalizationRegression1.png" id="491" name="Google Shape;491;p56"/>
          <p:cNvPicPr preferRelativeResize="0"/>
          <p:nvPr/>
        </p:nvPicPr>
        <p:blipFill rotWithShape="1">
          <a:blip r:embed="rId3">
            <a:alphaModFix/>
          </a:blip>
          <a:srcRect b="0" l="0" r="0" t="0"/>
          <a:stretch/>
        </p:blipFill>
        <p:spPr>
          <a:xfrm>
            <a:off x="1371600" y="1371600"/>
            <a:ext cx="8915400" cy="33075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360000" y="456986"/>
            <a:ext cx="6543826" cy="68210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C5C5C"/>
              </a:buClr>
              <a:buSzPts val="3200"/>
              <a:buFont typeface="Arial"/>
              <a:buNone/>
            </a:pPr>
            <a:r>
              <a:rPr lang="en-US"/>
              <a:t>What computers can see today?</a:t>
            </a:r>
            <a:endParaRPr/>
          </a:p>
        </p:txBody>
      </p:sp>
      <p:sp>
        <p:nvSpPr>
          <p:cNvPr id="186" name="Google Shape;186;p21"/>
          <p:cNvSpPr txBox="1"/>
          <p:nvPr>
            <p:ph idx="1" type="body"/>
          </p:nvPr>
        </p:nvSpPr>
        <p:spPr>
          <a:xfrm>
            <a:off x="360000" y="1858409"/>
            <a:ext cx="11473200" cy="36933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2400"/>
              <a:buFont typeface="Arial"/>
              <a:buNone/>
            </a:pPr>
            <a:r>
              <a:t/>
            </a:r>
            <a:endParaRPr/>
          </a:p>
        </p:txBody>
      </p:sp>
      <p:pic>
        <p:nvPicPr>
          <p:cNvPr descr="C:\Users\aelsalla\Google Drive\PostDoc\DAS\Presentations\Management\Expert day\SegNet.gif" id="187" name="Google Shape;187;p21"/>
          <p:cNvPicPr preferRelativeResize="0"/>
          <p:nvPr/>
        </p:nvPicPr>
        <p:blipFill rotWithShape="1">
          <a:blip r:embed="rId3">
            <a:alphaModFix/>
          </a:blip>
          <a:srcRect b="0" l="0" r="0" t="0"/>
          <a:stretch/>
        </p:blipFill>
        <p:spPr>
          <a:xfrm>
            <a:off x="609600" y="2057400"/>
            <a:ext cx="11108267" cy="3124200"/>
          </a:xfrm>
          <a:prstGeom prst="rect">
            <a:avLst/>
          </a:prstGeom>
          <a:noFill/>
          <a:ln>
            <a:noFill/>
          </a:ln>
        </p:spPr>
      </p:pic>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57"/>
          <p:cNvSpPr txBox="1"/>
          <p:nvPr>
            <p:ph type="title"/>
          </p:nvPr>
        </p:nvSpPr>
        <p:spPr>
          <a:xfrm>
            <a:off x="381000" y="914400"/>
            <a:ext cx="113748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br>
              <a:rPr b="1" lang="en-US"/>
            </a:br>
            <a:br>
              <a:rPr b="1" lang="en-US"/>
            </a:br>
            <a:br>
              <a:rPr b="1" lang="en-US"/>
            </a:br>
            <a:br>
              <a:rPr b="1" lang="en-US"/>
            </a:br>
            <a:r>
              <a:rPr lang="en-US"/>
              <a:t>LOCALIZE + CLASSIFY OBJECTS WITH REGRESSION</a:t>
            </a:r>
            <a:br>
              <a:rPr lang="en-US"/>
            </a:br>
            <a:endParaRPr/>
          </a:p>
        </p:txBody>
      </p:sp>
      <p:pic>
        <p:nvPicPr>
          <p:cNvPr descr="https://leonardoaraujosantos.gitbooks.io/artificial-inteligence/content/more_images/LocalizationRegression2.png" id="497" name="Google Shape;497;p57"/>
          <p:cNvPicPr preferRelativeResize="0"/>
          <p:nvPr/>
        </p:nvPicPr>
        <p:blipFill rotWithShape="1">
          <a:blip r:embed="rId3">
            <a:alphaModFix/>
          </a:blip>
          <a:srcRect b="0" l="0" r="0" t="0"/>
          <a:stretch/>
        </p:blipFill>
        <p:spPr>
          <a:xfrm>
            <a:off x="914400" y="1524000"/>
            <a:ext cx="10267950" cy="4210050"/>
          </a:xfrm>
          <a:prstGeom prst="rect">
            <a:avLst/>
          </a:prstGeom>
          <a:noFill/>
          <a:ln>
            <a:noFill/>
          </a:ln>
        </p:spPr>
      </p:pic>
      <p:cxnSp>
        <p:nvCxnSpPr>
          <p:cNvPr id="498" name="Google Shape;498;p57"/>
          <p:cNvCxnSpPr/>
          <p:nvPr/>
        </p:nvCxnSpPr>
        <p:spPr>
          <a:xfrm>
            <a:off x="3886200" y="1752600"/>
            <a:ext cx="1371600" cy="2362200"/>
          </a:xfrm>
          <a:prstGeom prst="straightConnector1">
            <a:avLst/>
          </a:prstGeom>
          <a:noFill/>
          <a:ln cap="flat" cmpd="sng" w="19050">
            <a:solidFill>
              <a:schemeClr val="dk2"/>
            </a:solidFill>
            <a:prstDash val="solid"/>
            <a:round/>
            <a:headEnd len="sm" w="sm" type="none"/>
            <a:tailEnd len="med" w="med" type="stealth"/>
          </a:ln>
        </p:spPr>
      </p:cxnSp>
      <p:sp>
        <p:nvSpPr>
          <p:cNvPr id="499" name="Google Shape;499;p57"/>
          <p:cNvSpPr txBox="1"/>
          <p:nvPr/>
        </p:nvSpPr>
        <p:spPr>
          <a:xfrm>
            <a:off x="152400" y="1524000"/>
            <a:ext cx="626325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Pre-trained: e.g. VGG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Using transfer learning, it can be done on classification task</a:t>
            </a:r>
            <a:endParaRPr sz="18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8"/>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R-CNN</a:t>
            </a:r>
            <a:endParaRPr/>
          </a:p>
        </p:txBody>
      </p:sp>
      <p:pic>
        <p:nvPicPr>
          <p:cNvPr descr="https://leonardoaraujosantos.gitbooks.io/artificial-inteligence/content/more_images/RCNNSimple.png" id="505" name="Google Shape;505;p58"/>
          <p:cNvPicPr preferRelativeResize="0"/>
          <p:nvPr/>
        </p:nvPicPr>
        <p:blipFill rotWithShape="1">
          <a:blip r:embed="rId3">
            <a:alphaModFix/>
          </a:blip>
          <a:srcRect b="0" l="0" r="0" t="0"/>
          <a:stretch/>
        </p:blipFill>
        <p:spPr>
          <a:xfrm>
            <a:off x="7696200" y="2743200"/>
            <a:ext cx="4274552" cy="2657475"/>
          </a:xfrm>
          <a:prstGeom prst="rect">
            <a:avLst/>
          </a:prstGeom>
          <a:noFill/>
          <a:ln>
            <a:noFill/>
          </a:ln>
        </p:spPr>
      </p:pic>
      <p:pic>
        <p:nvPicPr>
          <p:cNvPr id="506" name="Google Shape;506;p58"/>
          <p:cNvPicPr preferRelativeResize="0"/>
          <p:nvPr/>
        </p:nvPicPr>
        <p:blipFill rotWithShape="1">
          <a:blip r:embed="rId4">
            <a:alphaModFix/>
          </a:blip>
          <a:srcRect b="0" l="0" r="0" t="0"/>
          <a:stretch/>
        </p:blipFill>
        <p:spPr>
          <a:xfrm>
            <a:off x="228600" y="1524000"/>
            <a:ext cx="7326923" cy="3810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59"/>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FAST R-CNN</a:t>
            </a:r>
            <a:endParaRPr/>
          </a:p>
        </p:txBody>
      </p:sp>
      <p:pic>
        <p:nvPicPr>
          <p:cNvPr descr="https://leonardoaraujosantos.gitbooks.io/artificial-inteligence/content/more_images/Fast_RCNN.png" id="512" name="Google Shape;512;p59"/>
          <p:cNvPicPr preferRelativeResize="0"/>
          <p:nvPr/>
        </p:nvPicPr>
        <p:blipFill rotWithShape="1">
          <a:blip r:embed="rId3">
            <a:alphaModFix/>
          </a:blip>
          <a:srcRect b="0" l="0" r="0" t="0"/>
          <a:stretch/>
        </p:blipFill>
        <p:spPr>
          <a:xfrm>
            <a:off x="381000" y="1447800"/>
            <a:ext cx="7620000" cy="2971801"/>
          </a:xfrm>
          <a:prstGeom prst="rect">
            <a:avLst/>
          </a:prstGeom>
          <a:noFill/>
          <a:ln>
            <a:noFill/>
          </a:ln>
        </p:spPr>
      </p:pic>
      <p:sp>
        <p:nvSpPr>
          <p:cNvPr id="513" name="Google Shape;513;p59"/>
          <p:cNvSpPr/>
          <p:nvPr/>
        </p:nvSpPr>
        <p:spPr>
          <a:xfrm>
            <a:off x="685800" y="4419600"/>
            <a:ext cx="609600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Fast RCNN method receive region proposals from some external system (Selective search). This proposals will be sent to a layer (Roi Pooling) that will resize all regions with their data to a fixed size. This step is needed because the fully connected layer expect that all the vectors will have same size</a:t>
            </a:r>
            <a:endParaRPr sz="1800">
              <a:solidFill>
                <a:schemeClr val="dk1"/>
              </a:solidFill>
              <a:latin typeface="Arial"/>
              <a:ea typeface="Arial"/>
              <a:cs typeface="Arial"/>
              <a:sym typeface="Arial"/>
            </a:endParaRPr>
          </a:p>
        </p:txBody>
      </p:sp>
      <p:sp>
        <p:nvSpPr>
          <p:cNvPr id="514" name="Google Shape;514;p59"/>
          <p:cNvSpPr txBox="1"/>
          <p:nvPr/>
        </p:nvSpPr>
        <p:spPr>
          <a:xfrm>
            <a:off x="6202219" y="5486400"/>
            <a:ext cx="598978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B050"/>
                </a:solidFill>
                <a:latin typeface="Arial"/>
                <a:ea typeface="Arial"/>
                <a:cs typeface="Arial"/>
                <a:sym typeface="Arial"/>
              </a:rPr>
              <a:t>No run of the classifier multiple times on different regions</a:t>
            </a:r>
            <a:endParaRPr/>
          </a:p>
          <a:p>
            <a:pPr indent="0" lvl="0" marL="0" marR="0" rtl="0" algn="l">
              <a:spcBef>
                <a:spcPts val="0"/>
              </a:spcBef>
              <a:spcAft>
                <a:spcPts val="0"/>
              </a:spcAft>
              <a:buNone/>
            </a:pPr>
            <a:r>
              <a:rPr lang="en-US" sz="1800">
                <a:solidFill>
                  <a:srgbClr val="FF0000"/>
                </a:solidFill>
                <a:latin typeface="Arial"/>
                <a:ea typeface="Arial"/>
                <a:cs typeface="Arial"/>
                <a:sym typeface="Arial"/>
              </a:rPr>
              <a:t>Still using external Region proposal method (slow)</a:t>
            </a:r>
            <a:endParaRPr sz="1800">
              <a:solidFill>
                <a:srgbClr val="FF0000"/>
              </a:solidFill>
              <a:latin typeface="Arial"/>
              <a:ea typeface="Arial"/>
              <a:cs typeface="Arial"/>
              <a:sym typeface="Arial"/>
            </a:endParaRPr>
          </a:p>
        </p:txBody>
      </p:sp>
      <p:pic>
        <p:nvPicPr>
          <p:cNvPr descr="https://leonardoaraujosantos.gitbooks.io/artificial-inteligence/content/more_images/RoiPoolingLayer.png" id="515" name="Google Shape;515;p59"/>
          <p:cNvPicPr preferRelativeResize="0"/>
          <p:nvPr/>
        </p:nvPicPr>
        <p:blipFill rotWithShape="1">
          <a:blip r:embed="rId4">
            <a:alphaModFix/>
          </a:blip>
          <a:srcRect b="0" l="0" r="0" t="0"/>
          <a:stretch/>
        </p:blipFill>
        <p:spPr>
          <a:xfrm>
            <a:off x="8100164" y="1447800"/>
            <a:ext cx="4091836" cy="32670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0"/>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FASTER R-CNN</a:t>
            </a:r>
            <a:endParaRPr/>
          </a:p>
        </p:txBody>
      </p:sp>
      <p:sp>
        <p:nvSpPr>
          <p:cNvPr id="521" name="Google Shape;521;p60"/>
          <p:cNvSpPr txBox="1"/>
          <p:nvPr/>
        </p:nvSpPr>
        <p:spPr>
          <a:xfrm>
            <a:off x="4225575" y="5780600"/>
            <a:ext cx="52839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B050"/>
                </a:solidFill>
                <a:latin typeface="Arial"/>
                <a:ea typeface="Arial"/>
                <a:cs typeface="Arial"/>
                <a:sym typeface="Arial"/>
              </a:rPr>
              <a:t>No external Region proposal method</a:t>
            </a:r>
            <a:endParaRPr/>
          </a:p>
          <a:p>
            <a:pPr indent="0" lvl="0" marL="0" marR="0" rtl="0" algn="l">
              <a:spcBef>
                <a:spcPts val="0"/>
              </a:spcBef>
              <a:spcAft>
                <a:spcPts val="0"/>
              </a:spcAft>
              <a:buNone/>
            </a:pPr>
            <a:r>
              <a:rPr lang="en-US" sz="1800">
                <a:solidFill>
                  <a:srgbClr val="FF0000"/>
                </a:solidFill>
                <a:latin typeface="Arial"/>
                <a:ea typeface="Arial"/>
                <a:cs typeface="Arial"/>
                <a:sym typeface="Arial"/>
              </a:rPr>
              <a:t>Two modules in pipeline🡪 repeated computations</a:t>
            </a:r>
            <a:endParaRPr sz="1800">
              <a:solidFill>
                <a:srgbClr val="FF0000"/>
              </a:solidFill>
              <a:latin typeface="Arial"/>
              <a:ea typeface="Arial"/>
              <a:cs typeface="Arial"/>
              <a:sym typeface="Arial"/>
            </a:endParaRPr>
          </a:p>
        </p:txBody>
      </p:sp>
      <p:pic>
        <p:nvPicPr>
          <p:cNvPr id="522" name="Google Shape;522;p60"/>
          <p:cNvPicPr preferRelativeResize="0"/>
          <p:nvPr/>
        </p:nvPicPr>
        <p:blipFill>
          <a:blip r:embed="rId3">
            <a:alphaModFix/>
          </a:blip>
          <a:stretch>
            <a:fillRect/>
          </a:stretch>
        </p:blipFill>
        <p:spPr>
          <a:xfrm>
            <a:off x="2237800" y="1139072"/>
            <a:ext cx="7884105" cy="43887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1"/>
          <p:cNvSpPr txBox="1"/>
          <p:nvPr>
            <p:ph type="title"/>
          </p:nvPr>
        </p:nvSpPr>
        <p:spPr>
          <a:xfrm>
            <a:off x="360000" y="456986"/>
            <a:ext cx="77172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REGION PROPOSAL NETWORK (RPN)</a:t>
            </a:r>
            <a:endParaRPr/>
          </a:p>
        </p:txBody>
      </p:sp>
      <p:sp>
        <p:nvSpPr>
          <p:cNvPr id="528" name="Google Shape;528;p61"/>
          <p:cNvSpPr txBox="1"/>
          <p:nvPr>
            <p:ph idx="1" type="body"/>
          </p:nvPr>
        </p:nvSpPr>
        <p:spPr>
          <a:xfrm>
            <a:off x="360000" y="1858409"/>
            <a:ext cx="11473200" cy="11849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t/>
            </a:r>
            <a:endParaRPr/>
          </a:p>
        </p:txBody>
      </p:sp>
      <p:pic>
        <p:nvPicPr>
          <p:cNvPr id="529" name="Google Shape;529;p61"/>
          <p:cNvPicPr preferRelativeResize="0"/>
          <p:nvPr/>
        </p:nvPicPr>
        <p:blipFill rotWithShape="1">
          <a:blip r:embed="rId3">
            <a:alphaModFix/>
          </a:blip>
          <a:srcRect b="0" l="0" r="0" t="0"/>
          <a:stretch/>
        </p:blipFill>
        <p:spPr>
          <a:xfrm>
            <a:off x="228600" y="1905000"/>
            <a:ext cx="4343400" cy="2429359"/>
          </a:xfrm>
          <a:prstGeom prst="rect">
            <a:avLst/>
          </a:prstGeom>
          <a:noFill/>
          <a:ln>
            <a:noFill/>
          </a:ln>
        </p:spPr>
      </p:pic>
      <p:pic>
        <p:nvPicPr>
          <p:cNvPr id="530" name="Google Shape;530;p61"/>
          <p:cNvPicPr preferRelativeResize="0"/>
          <p:nvPr/>
        </p:nvPicPr>
        <p:blipFill rotWithShape="1">
          <a:blip r:embed="rId4">
            <a:alphaModFix/>
          </a:blip>
          <a:srcRect b="0" l="0" r="0" t="0"/>
          <a:stretch/>
        </p:blipFill>
        <p:spPr>
          <a:xfrm>
            <a:off x="4441321" y="1447800"/>
            <a:ext cx="7750679" cy="4467225"/>
          </a:xfrm>
          <a:prstGeom prst="rect">
            <a:avLst/>
          </a:prstGeom>
          <a:noFill/>
          <a:ln>
            <a:noFill/>
          </a:ln>
        </p:spPr>
      </p:pic>
      <p:sp>
        <p:nvSpPr>
          <p:cNvPr id="531" name="Google Shape;531;p61"/>
          <p:cNvSpPr txBox="1"/>
          <p:nvPr/>
        </p:nvSpPr>
        <p:spPr>
          <a:xfrm>
            <a:off x="0" y="4648200"/>
            <a:ext cx="53742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B050"/>
                </a:solidFill>
                <a:latin typeface="Arial"/>
                <a:ea typeface="Arial"/>
                <a:cs typeface="Arial"/>
                <a:sym typeface="Arial"/>
              </a:rPr>
              <a:t>Works on pre-trained features extractor (e.g. VGG)</a:t>
            </a:r>
            <a:endParaRPr sz="1800">
              <a:solidFill>
                <a:srgbClr val="00B050"/>
              </a:solidFill>
              <a:latin typeface="Arial"/>
              <a:ea typeface="Arial"/>
              <a:cs typeface="Arial"/>
              <a:sym typeface="Arial"/>
            </a:endParaRPr>
          </a:p>
        </p:txBody>
      </p:sp>
      <p:sp>
        <p:nvSpPr>
          <p:cNvPr id="532" name="Google Shape;532;p61"/>
          <p:cNvSpPr/>
          <p:nvPr/>
        </p:nvSpPr>
        <p:spPr>
          <a:xfrm>
            <a:off x="2286000" y="1219200"/>
            <a:ext cx="766267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Arial"/>
                <a:ea typeface="Arial"/>
                <a:cs typeface="Arial"/>
                <a:sym typeface="Arial"/>
              </a:rPr>
              <a:t>Anchors = (Prior Default models to look for)</a:t>
            </a:r>
            <a:endParaRPr b="1" sz="2800">
              <a:solidFill>
                <a:srgbClr val="FF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62"/>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SINGLE SHOT DETECTORS</a:t>
            </a:r>
            <a:endParaRPr/>
          </a:p>
        </p:txBody>
      </p:sp>
      <p:sp>
        <p:nvSpPr>
          <p:cNvPr id="538" name="Google Shape;538;p62"/>
          <p:cNvSpPr txBox="1"/>
          <p:nvPr>
            <p:ph idx="1" type="body"/>
          </p:nvPr>
        </p:nvSpPr>
        <p:spPr>
          <a:xfrm>
            <a:off x="228600" y="1295400"/>
            <a:ext cx="6781800" cy="4247317"/>
          </a:xfrm>
          <a:prstGeom prst="rect">
            <a:avLst/>
          </a:prstGeom>
          <a:noFill/>
          <a:ln>
            <a:noFill/>
          </a:ln>
        </p:spPr>
        <p:txBody>
          <a:bodyPr anchorCtr="0" anchor="t" bIns="0" lIns="0" spcFirstLastPara="1" rIns="0" wrap="square" tIns="0">
            <a:noAutofit/>
          </a:bodyPr>
          <a:lstStyle/>
          <a:p>
            <a:pPr indent="-152400" lvl="0" marL="0" rtl="0" algn="l">
              <a:spcBef>
                <a:spcPts val="0"/>
              </a:spcBef>
              <a:spcAft>
                <a:spcPts val="0"/>
              </a:spcAft>
              <a:buClr>
                <a:srgbClr val="3F3F3F"/>
              </a:buClr>
              <a:buSzPts val="2400"/>
              <a:buFont typeface="Arial"/>
              <a:buChar char="-"/>
            </a:pPr>
            <a:r>
              <a:rPr lang="en-US"/>
              <a:t>All previous methods have pipeline of two parts: 1) Regions proposals 2) Classification</a:t>
            </a:r>
            <a:endParaRPr/>
          </a:p>
          <a:p>
            <a:pPr indent="-192087" lvl="1" marL="534988" rtl="0" algn="l">
              <a:spcBef>
                <a:spcPts val="1200"/>
              </a:spcBef>
              <a:spcAft>
                <a:spcPts val="0"/>
              </a:spcAft>
              <a:buSzPts val="1600"/>
              <a:buFont typeface="Arial"/>
              <a:buChar char="-"/>
            </a:pPr>
            <a:r>
              <a:rPr lang="en-US">
                <a:solidFill>
                  <a:srgbClr val="FF0000"/>
                </a:solidFill>
              </a:rPr>
              <a:t>Low frame rate, not suitable for embedded devices</a:t>
            </a:r>
            <a:endParaRPr/>
          </a:p>
          <a:p>
            <a:pPr indent="-152400" lvl="0" marL="0" rtl="0" algn="l">
              <a:spcBef>
                <a:spcPts val="3000"/>
              </a:spcBef>
              <a:spcAft>
                <a:spcPts val="0"/>
              </a:spcAft>
              <a:buClr>
                <a:srgbClr val="00B050"/>
              </a:buClr>
              <a:buSzPts val="2400"/>
              <a:buFont typeface="Arial"/>
              <a:buChar char="-"/>
            </a:pPr>
            <a:r>
              <a:rPr lang="en-US">
                <a:solidFill>
                  <a:srgbClr val="00B050"/>
                </a:solidFill>
              </a:rPr>
              <a:t>Combine both into one network:</a:t>
            </a:r>
            <a:endParaRPr/>
          </a:p>
          <a:p>
            <a:pPr indent="-192087" lvl="1" marL="534988" rtl="0" algn="l">
              <a:spcBef>
                <a:spcPts val="1200"/>
              </a:spcBef>
              <a:spcAft>
                <a:spcPts val="0"/>
              </a:spcAft>
              <a:buSzPts val="1600"/>
              <a:buFont typeface="Arial"/>
              <a:buChar char="-"/>
            </a:pPr>
            <a:r>
              <a:rPr lang="en-US"/>
              <a:t>One way to reuse the computation that is already made during classification to localize objects is to grab activations from the final conv layers.</a:t>
            </a:r>
            <a:endParaRPr>
              <a:solidFill>
                <a:srgbClr val="00B050"/>
              </a:solidFill>
            </a:endParaRPr>
          </a:p>
          <a:p>
            <a:pPr indent="0" lvl="0" marL="0" rtl="0" algn="l">
              <a:spcBef>
                <a:spcPts val="3000"/>
              </a:spcBef>
              <a:spcAft>
                <a:spcPts val="0"/>
              </a:spcAft>
              <a:buClr>
                <a:srgbClr val="3F3F3F"/>
              </a:buClr>
              <a:buSzPts val="2400"/>
              <a:buFont typeface="Arial"/>
              <a:buNone/>
            </a:pPr>
            <a:r>
              <a:t/>
            </a:r>
            <a:endParaRPr>
              <a:solidFill>
                <a:srgbClr val="00B050"/>
              </a:solidFill>
            </a:endParaRPr>
          </a:p>
          <a:p>
            <a:pPr indent="-90487" lvl="1" marL="534988" rtl="0" algn="l">
              <a:spcBef>
                <a:spcPts val="1200"/>
              </a:spcBef>
              <a:spcAft>
                <a:spcPts val="0"/>
              </a:spcAft>
              <a:buSzPts val="1600"/>
              <a:buFont typeface="Arial"/>
              <a:buNone/>
            </a:pPr>
            <a:r>
              <a:t/>
            </a:r>
            <a:endParaRPr/>
          </a:p>
        </p:txBody>
      </p:sp>
      <p:sp>
        <p:nvSpPr>
          <p:cNvPr descr="https://leonardoaraujosantos.gitbooks.io/artificial-inteligence/content/assets/inceptionModel.png" id="539" name="Google Shape;539;p6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540" name="Google Shape;540;p62"/>
          <p:cNvGrpSpPr/>
          <p:nvPr/>
        </p:nvGrpSpPr>
        <p:grpSpPr>
          <a:xfrm>
            <a:off x="7162800" y="1828800"/>
            <a:ext cx="4648200" cy="4855689"/>
            <a:chOff x="7315200" y="1600200"/>
            <a:chExt cx="4648200" cy="4855689"/>
          </a:xfrm>
        </p:grpSpPr>
        <p:pic>
          <p:nvPicPr>
            <p:cNvPr descr="https://leonardoaraujosantos.gitbooks.io/artificial-inteligence/content/more_images/FasterRCNNTrain.png" id="541" name="Google Shape;541;p62"/>
            <p:cNvPicPr preferRelativeResize="0"/>
            <p:nvPr/>
          </p:nvPicPr>
          <p:blipFill rotWithShape="1">
            <a:blip r:embed="rId3">
              <a:alphaModFix/>
            </a:blip>
            <a:srcRect b="0" l="0" r="0" t="0"/>
            <a:stretch/>
          </p:blipFill>
          <p:spPr>
            <a:xfrm>
              <a:off x="7315200" y="2286000"/>
              <a:ext cx="4648200" cy="4169889"/>
            </a:xfrm>
            <a:prstGeom prst="rect">
              <a:avLst/>
            </a:prstGeom>
            <a:noFill/>
            <a:ln>
              <a:noFill/>
            </a:ln>
          </p:spPr>
        </p:pic>
        <p:cxnSp>
          <p:nvCxnSpPr>
            <p:cNvPr id="542" name="Google Shape;542;p62"/>
            <p:cNvCxnSpPr/>
            <p:nvPr/>
          </p:nvCxnSpPr>
          <p:spPr>
            <a:xfrm>
              <a:off x="8001000" y="1828800"/>
              <a:ext cx="762000" cy="1219200"/>
            </a:xfrm>
            <a:prstGeom prst="straightConnector1">
              <a:avLst/>
            </a:prstGeom>
            <a:noFill/>
            <a:ln cap="flat" cmpd="sng" w="19050">
              <a:solidFill>
                <a:schemeClr val="dk2"/>
              </a:solidFill>
              <a:prstDash val="solid"/>
              <a:round/>
              <a:headEnd len="sm" w="sm" type="none"/>
              <a:tailEnd len="med" w="med" type="stealth"/>
            </a:ln>
          </p:spPr>
        </p:cxnSp>
        <p:sp>
          <p:nvSpPr>
            <p:cNvPr id="543" name="Google Shape;543;p62"/>
            <p:cNvSpPr txBox="1"/>
            <p:nvPr/>
          </p:nvSpPr>
          <p:spPr>
            <a:xfrm>
              <a:off x="8153400" y="1600200"/>
              <a:ext cx="12747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Duplicated</a:t>
              </a:r>
              <a:endParaRPr sz="1800">
                <a:solidFill>
                  <a:schemeClr val="dk1"/>
                </a:solidFill>
                <a:latin typeface="Arial"/>
                <a:ea typeface="Arial"/>
                <a:cs typeface="Arial"/>
                <a:sym typeface="Arial"/>
              </a:endParaRPr>
            </a:p>
          </p:txBody>
        </p:sp>
        <p:cxnSp>
          <p:nvCxnSpPr>
            <p:cNvPr id="544" name="Google Shape;544;p62"/>
            <p:cNvCxnSpPr/>
            <p:nvPr/>
          </p:nvCxnSpPr>
          <p:spPr>
            <a:xfrm>
              <a:off x="9296400" y="2057400"/>
              <a:ext cx="1524000" cy="381000"/>
            </a:xfrm>
            <a:prstGeom prst="straightConnector1">
              <a:avLst/>
            </a:prstGeom>
            <a:noFill/>
            <a:ln cap="flat" cmpd="sng" w="19050">
              <a:solidFill>
                <a:schemeClr val="dk2"/>
              </a:solidFill>
              <a:prstDash val="solid"/>
              <a:round/>
              <a:headEnd len="sm" w="sm" type="none"/>
              <a:tailEnd len="med" w="med" type="stealth"/>
            </a:ln>
          </p:spPr>
        </p:cxn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63"/>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YOLO: YOU ONLY LOOK ONCE </a:t>
            </a:r>
            <a:endParaRPr/>
          </a:p>
        </p:txBody>
      </p:sp>
      <p:sp>
        <p:nvSpPr>
          <p:cNvPr id="550" name="Google Shape;550;p63"/>
          <p:cNvSpPr txBox="1"/>
          <p:nvPr>
            <p:ph idx="1" type="body"/>
          </p:nvPr>
        </p:nvSpPr>
        <p:spPr>
          <a:xfrm>
            <a:off x="360000" y="1858409"/>
            <a:ext cx="11473200" cy="11849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t/>
            </a:r>
            <a:endParaRPr/>
          </a:p>
        </p:txBody>
      </p:sp>
      <p:pic>
        <p:nvPicPr>
          <p:cNvPr id="551" name="Google Shape;551;p63"/>
          <p:cNvPicPr preferRelativeResize="0"/>
          <p:nvPr/>
        </p:nvPicPr>
        <p:blipFill rotWithShape="1">
          <a:blip r:embed="rId3">
            <a:alphaModFix/>
          </a:blip>
          <a:srcRect b="0" l="0" r="0" t="0"/>
          <a:stretch/>
        </p:blipFill>
        <p:spPr>
          <a:xfrm>
            <a:off x="457200" y="1219200"/>
            <a:ext cx="11207913" cy="504841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4"/>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YOLO: YOU ONLY LOOK ONCE </a:t>
            </a:r>
            <a:endParaRPr/>
          </a:p>
        </p:txBody>
      </p:sp>
      <p:sp>
        <p:nvSpPr>
          <p:cNvPr id="557" name="Google Shape;557;p64"/>
          <p:cNvSpPr txBox="1"/>
          <p:nvPr>
            <p:ph idx="1" type="body"/>
          </p:nvPr>
        </p:nvSpPr>
        <p:spPr>
          <a:xfrm>
            <a:off x="304800" y="1219200"/>
            <a:ext cx="5715000" cy="563231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The tiny version is composed with </a:t>
            </a:r>
            <a:r>
              <a:rPr b="1" lang="en-US"/>
              <a:t>9 convolution layers with leaky relu activations.</a:t>
            </a:r>
            <a:endParaRPr/>
          </a:p>
          <a:p>
            <a:pPr indent="0" lvl="0" marL="0" rtl="0" algn="l">
              <a:spcBef>
                <a:spcPts val="3600"/>
              </a:spcBef>
              <a:spcAft>
                <a:spcPts val="0"/>
              </a:spcAft>
              <a:buClr>
                <a:srgbClr val="3F3F3F"/>
              </a:buClr>
              <a:buSzPts val="2400"/>
              <a:buFont typeface="Arial"/>
              <a:buNone/>
            </a:pPr>
            <a:r>
              <a:rPr lang="en-US"/>
              <a:t>Observe that after maxpool6 the 448x448 input image becomes a 7x7 image.</a:t>
            </a:r>
            <a:endParaRPr/>
          </a:p>
          <a:p>
            <a:pPr indent="0" lvl="0" marL="0" rtl="0" algn="l">
              <a:spcBef>
                <a:spcPts val="3600"/>
              </a:spcBef>
              <a:spcAft>
                <a:spcPts val="0"/>
              </a:spcAft>
              <a:buClr>
                <a:srgbClr val="3F3F3F"/>
              </a:buClr>
              <a:buSzPts val="2400"/>
              <a:buFont typeface="Arial"/>
              <a:buNone/>
            </a:pPr>
            <a:r>
              <a:rPr lang="en-US"/>
              <a:t>PASCAL VOC:</a:t>
            </a:r>
            <a:endParaRPr/>
          </a:p>
          <a:p>
            <a:pPr indent="0" lvl="0" marL="0" rtl="0" algn="l">
              <a:spcBef>
                <a:spcPts val="3600"/>
              </a:spcBef>
              <a:spcAft>
                <a:spcPts val="0"/>
              </a:spcAft>
              <a:buClr>
                <a:srgbClr val="3F3F3F"/>
              </a:buClr>
              <a:buSzPts val="2400"/>
              <a:buFont typeface="Arial"/>
              <a:buNone/>
            </a:pPr>
            <a:r>
              <a:rPr lang="en-US"/>
              <a:t>S = 7 cells</a:t>
            </a:r>
            <a:endParaRPr/>
          </a:p>
          <a:p>
            <a:pPr indent="0" lvl="0" marL="0" rtl="0" algn="l">
              <a:spcBef>
                <a:spcPts val="3600"/>
              </a:spcBef>
              <a:spcAft>
                <a:spcPts val="0"/>
              </a:spcAft>
              <a:buClr>
                <a:srgbClr val="3F3F3F"/>
              </a:buClr>
              <a:buSzPts val="2400"/>
              <a:buFont typeface="Arial"/>
              <a:buNone/>
            </a:pPr>
            <a:r>
              <a:rPr lang="en-US"/>
              <a:t>B = 2 boxes</a:t>
            </a:r>
            <a:endParaRPr/>
          </a:p>
          <a:p>
            <a:pPr indent="0" lvl="0" marL="0" rtl="0" algn="l">
              <a:spcBef>
                <a:spcPts val="3600"/>
              </a:spcBef>
              <a:spcAft>
                <a:spcPts val="0"/>
              </a:spcAft>
              <a:buClr>
                <a:srgbClr val="3F3F3F"/>
              </a:buClr>
              <a:buSzPts val="2400"/>
              <a:buFont typeface="Arial"/>
              <a:buNone/>
            </a:pPr>
            <a:r>
              <a:rPr lang="en-US"/>
              <a:t>C = 20 classes</a:t>
            </a:r>
            <a:endParaRPr/>
          </a:p>
        </p:txBody>
      </p:sp>
      <p:pic>
        <p:nvPicPr>
          <p:cNvPr id="558" name="Google Shape;558;p64"/>
          <p:cNvPicPr preferRelativeResize="0"/>
          <p:nvPr/>
        </p:nvPicPr>
        <p:blipFill rotWithShape="1">
          <a:blip r:embed="rId3">
            <a:alphaModFix/>
          </a:blip>
          <a:srcRect b="0" l="0" r="0" t="0"/>
          <a:stretch/>
        </p:blipFill>
        <p:spPr>
          <a:xfrm>
            <a:off x="6477000" y="958720"/>
            <a:ext cx="5353050" cy="589928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65"/>
          <p:cNvSpPr txBox="1"/>
          <p:nvPr>
            <p:ph type="title"/>
          </p:nvPr>
        </p:nvSpPr>
        <p:spPr>
          <a:xfrm>
            <a:off x="360000" y="456986"/>
            <a:ext cx="80982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HOW TO GET THE GROUND TRUTH?</a:t>
            </a:r>
            <a:endParaRPr/>
          </a:p>
        </p:txBody>
      </p:sp>
      <p:sp>
        <p:nvSpPr>
          <p:cNvPr id="564" name="Google Shape;564;p65"/>
          <p:cNvSpPr txBox="1"/>
          <p:nvPr>
            <p:ph idx="1" type="body"/>
          </p:nvPr>
        </p:nvSpPr>
        <p:spPr>
          <a:xfrm>
            <a:off x="718800" y="1866543"/>
            <a:ext cx="11473200" cy="240065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Each cell predicts B (=2) boxes which has the center within the cell.</a:t>
            </a:r>
            <a:endParaRPr/>
          </a:p>
          <a:p>
            <a:pPr indent="0" lvl="0" marL="0" rtl="0" algn="l">
              <a:spcBef>
                <a:spcPts val="3600"/>
              </a:spcBef>
              <a:spcAft>
                <a:spcPts val="0"/>
              </a:spcAft>
              <a:buClr>
                <a:srgbClr val="3F3F3F"/>
              </a:buClr>
              <a:buSzPts val="2400"/>
              <a:buFont typeface="Arial"/>
              <a:buNone/>
            </a:pPr>
            <a:r>
              <a:rPr lang="en-US"/>
              <a:t>The bounding box loss with highest IOU (Intersect over union) with the ground truth is backpropagated</a:t>
            </a:r>
            <a:endParaRPr/>
          </a:p>
          <a:p>
            <a:pPr indent="0" lvl="0" marL="0" rtl="0" algn="l">
              <a:spcBef>
                <a:spcPts val="3600"/>
              </a:spcBef>
              <a:spcAft>
                <a:spcPts val="0"/>
              </a:spcAft>
              <a:buClr>
                <a:srgbClr val="3F3F3F"/>
              </a:buClr>
              <a:buSzPts val="2400"/>
              <a:buFont typeface="Arial"/>
              <a:buNone/>
            </a:pPr>
            <a:r>
              <a:t/>
            </a:r>
            <a:endParaRPr/>
          </a:p>
        </p:txBody>
      </p:sp>
      <p:pic>
        <p:nvPicPr>
          <p:cNvPr descr="https://leonardoaraujosantos.gitbooks.io/artificial-inteligence/content/assets/iou_examples.png" id="565" name="Google Shape;565;p65"/>
          <p:cNvPicPr preferRelativeResize="0"/>
          <p:nvPr/>
        </p:nvPicPr>
        <p:blipFill rotWithShape="1">
          <a:blip r:embed="rId3">
            <a:alphaModFix/>
          </a:blip>
          <a:srcRect b="0" l="0" r="0" t="0"/>
          <a:stretch/>
        </p:blipFill>
        <p:spPr>
          <a:xfrm>
            <a:off x="5105400" y="3657600"/>
            <a:ext cx="5715000" cy="2362200"/>
          </a:xfrm>
          <a:prstGeom prst="rect">
            <a:avLst/>
          </a:prstGeom>
          <a:noFill/>
          <a:ln>
            <a:noFill/>
          </a:ln>
        </p:spPr>
      </p:pic>
      <p:sp>
        <p:nvSpPr>
          <p:cNvPr id="566" name="Google Shape;566;p65"/>
          <p:cNvSpPr txBox="1"/>
          <p:nvPr/>
        </p:nvSpPr>
        <p:spPr>
          <a:xfrm>
            <a:off x="3040283" y="1306974"/>
            <a:ext cx="671209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Arial"/>
                <a:ea typeface="Arial"/>
                <a:cs typeface="Arial"/>
                <a:sym typeface="Arial"/>
              </a:rPr>
              <a:t>Which OBB error to backprop in loss?</a:t>
            </a:r>
            <a:endParaRPr b="1" sz="2800">
              <a:solidFill>
                <a:srgbClr val="FF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66"/>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NON MAXIMA SUPPRESSION</a:t>
            </a:r>
            <a:endParaRPr/>
          </a:p>
        </p:txBody>
      </p:sp>
      <p:sp>
        <p:nvSpPr>
          <p:cNvPr id="572" name="Google Shape;572;p66"/>
          <p:cNvSpPr txBox="1"/>
          <p:nvPr>
            <p:ph idx="1" type="body"/>
          </p:nvPr>
        </p:nvSpPr>
        <p:spPr>
          <a:xfrm>
            <a:off x="381000" y="1871008"/>
            <a:ext cx="11473200" cy="193899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During </a:t>
            </a:r>
            <a:r>
              <a:rPr b="1" lang="en-US" u="sng"/>
              <a:t>prediction (inference)</a:t>
            </a:r>
            <a:r>
              <a:rPr lang="en-US"/>
              <a:t> time (after training) you may have lot's of box predictions around a single object.</a:t>
            </a:r>
            <a:endParaRPr/>
          </a:p>
          <a:p>
            <a:pPr indent="0" lvl="0" marL="0" rtl="0" algn="l">
              <a:spcBef>
                <a:spcPts val="3600"/>
              </a:spcBef>
              <a:spcAft>
                <a:spcPts val="0"/>
              </a:spcAft>
              <a:buClr>
                <a:srgbClr val="3F3F3F"/>
              </a:buClr>
              <a:buSzPts val="2400"/>
              <a:buFont typeface="Arial"/>
              <a:buNone/>
            </a:pPr>
            <a:r>
              <a:rPr lang="en-US"/>
              <a:t>The NMS algorithm will filter out those boxes that overlap between each other and also some threshold on confidence.</a:t>
            </a:r>
            <a:endParaRPr/>
          </a:p>
        </p:txBody>
      </p:sp>
      <p:pic>
        <p:nvPicPr>
          <p:cNvPr descr="https://leonardoaraujosantos.gitbooks.io/artificial-inteligence/content/assets/nms_algo.jpg" id="573" name="Google Shape;573;p66"/>
          <p:cNvPicPr preferRelativeResize="0"/>
          <p:nvPr/>
        </p:nvPicPr>
        <p:blipFill rotWithShape="1">
          <a:blip r:embed="rId3">
            <a:alphaModFix/>
          </a:blip>
          <a:srcRect b="0" l="0" r="0" t="0"/>
          <a:stretch/>
        </p:blipFill>
        <p:spPr>
          <a:xfrm>
            <a:off x="4343400" y="3886200"/>
            <a:ext cx="2714625" cy="1924051"/>
          </a:xfrm>
          <a:prstGeom prst="rect">
            <a:avLst/>
          </a:prstGeom>
          <a:noFill/>
          <a:ln>
            <a:noFill/>
          </a:ln>
        </p:spPr>
      </p:pic>
      <p:sp>
        <p:nvSpPr>
          <p:cNvPr id="574" name="Google Shape;574;p66"/>
          <p:cNvSpPr txBox="1"/>
          <p:nvPr/>
        </p:nvSpPr>
        <p:spPr>
          <a:xfrm>
            <a:off x="1828800" y="1295400"/>
            <a:ext cx="877355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Arial"/>
                <a:ea typeface="Arial"/>
                <a:cs typeface="Arial"/>
                <a:sym typeface="Arial"/>
              </a:rPr>
              <a:t>Which OBB to take in case of multiple detections?</a:t>
            </a:r>
            <a:endParaRPr b="1" sz="2800">
              <a:solidFill>
                <a:srgbClr val="FF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2"/>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p>
            <a:pPr indent="0" lvl="0" marL="0" rtl="0" algn="l">
              <a:spcBef>
                <a:spcPts val="0"/>
              </a:spcBef>
              <a:spcAft>
                <a:spcPts val="0"/>
              </a:spcAft>
              <a:buNone/>
            </a:pPr>
            <a:r>
              <a:rPr lang="en-US"/>
              <a:t>Date</a:t>
            </a:r>
            <a:endParaRPr/>
          </a:p>
        </p:txBody>
      </p:sp>
      <p:sp>
        <p:nvSpPr>
          <p:cNvPr id="193" name="Google Shape;193;p22"/>
          <p:cNvSpPr txBox="1"/>
          <p:nvPr>
            <p:ph idx="12" type="sldNum"/>
          </p:nvPr>
        </p:nvSpPr>
        <p:spPr>
          <a:xfrm>
            <a:off x="360000" y="6516002"/>
            <a:ext cx="64120" cy="174851"/>
          </a:xfrm>
          <a:prstGeom prst="rect">
            <a:avLst/>
          </a:prstGeom>
          <a:noFill/>
          <a:ln>
            <a:noFill/>
          </a:ln>
        </p:spPr>
        <p:txBody>
          <a:bodyPr anchorCtr="0" anchor="t" bIns="0" lIns="0" spcFirstLastPara="1" rIns="0" wrap="square" tIns="36000">
            <a:noAutofit/>
          </a:bodyPr>
          <a:lstStyle/>
          <a:p>
            <a:pPr indent="0" lvl="0" marL="0" rtl="0" algn="l">
              <a:spcBef>
                <a:spcPts val="0"/>
              </a:spcBef>
              <a:spcAft>
                <a:spcPts val="0"/>
              </a:spcAft>
              <a:buNone/>
            </a:pPr>
            <a:fld id="{00000000-1234-1234-1234-123412341234}" type="slidenum">
              <a:rPr lang="en-US"/>
              <a:t>‹#›</a:t>
            </a:fld>
            <a:endParaRPr/>
          </a:p>
        </p:txBody>
      </p:sp>
      <p:pic>
        <p:nvPicPr>
          <p:cNvPr id="194" name="Google Shape;194;p22"/>
          <p:cNvPicPr preferRelativeResize="0"/>
          <p:nvPr/>
        </p:nvPicPr>
        <p:blipFill rotWithShape="1">
          <a:blip r:embed="rId3">
            <a:alphaModFix/>
          </a:blip>
          <a:srcRect b="0" l="0" r="0" t="0"/>
          <a:stretch/>
        </p:blipFill>
        <p:spPr>
          <a:xfrm>
            <a:off x="101600" y="1997075"/>
            <a:ext cx="11988800" cy="2865438"/>
          </a:xfrm>
          <a:prstGeom prst="rect">
            <a:avLst/>
          </a:prstGeom>
          <a:noFill/>
          <a:ln>
            <a:noFill/>
          </a:ln>
        </p:spPr>
      </p:pic>
      <p:sp>
        <p:nvSpPr>
          <p:cNvPr id="195" name="Google Shape;195;p22"/>
          <p:cNvSpPr txBox="1"/>
          <p:nvPr/>
        </p:nvSpPr>
        <p:spPr>
          <a:xfrm>
            <a:off x="360000" y="456986"/>
            <a:ext cx="6543826" cy="68210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00"/>
              <a:buFont typeface="Arial"/>
              <a:buNone/>
            </a:pPr>
            <a:r>
              <a:rPr b="0" i="0" lang="en-US" sz="3300" u="none" cap="none" strike="noStrike">
                <a:solidFill>
                  <a:schemeClr val="dk1"/>
                </a:solidFill>
                <a:latin typeface="Arial"/>
                <a:ea typeface="Arial"/>
                <a:cs typeface="Arial"/>
                <a:sym typeface="Arial"/>
              </a:rPr>
              <a:t>What computers can see today?</a:t>
            </a:r>
            <a:endParaRPr b="0" i="0" sz="33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125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67"/>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YOLO V2</a:t>
            </a:r>
            <a:endParaRPr/>
          </a:p>
        </p:txBody>
      </p:sp>
      <p:sp>
        <p:nvSpPr>
          <p:cNvPr id="580" name="Google Shape;580;p67"/>
          <p:cNvSpPr txBox="1"/>
          <p:nvPr>
            <p:ph idx="1" type="body"/>
          </p:nvPr>
        </p:nvSpPr>
        <p:spPr>
          <a:xfrm>
            <a:off x="360000" y="1858409"/>
            <a:ext cx="11473200" cy="323165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rPr lang="en-US"/>
              <a:t>The Yolo detector has been improved recently, to list their main improvements:</a:t>
            </a:r>
            <a:endParaRPr/>
          </a:p>
          <a:p>
            <a:pPr indent="-152400" lvl="0" marL="0" rtl="0" algn="l">
              <a:spcBef>
                <a:spcPts val="3600"/>
              </a:spcBef>
              <a:spcAft>
                <a:spcPts val="0"/>
              </a:spcAft>
              <a:buClr>
                <a:srgbClr val="3F3F3F"/>
              </a:buClr>
              <a:buSzPts val="2400"/>
              <a:buFont typeface="Arial"/>
              <a:buChar char="•"/>
            </a:pPr>
            <a:r>
              <a:rPr lang="en-US"/>
              <a:t>Faster</a:t>
            </a:r>
            <a:endParaRPr/>
          </a:p>
          <a:p>
            <a:pPr indent="-152400" lvl="0" marL="0" rtl="0" algn="l">
              <a:spcBef>
                <a:spcPts val="3600"/>
              </a:spcBef>
              <a:spcAft>
                <a:spcPts val="0"/>
              </a:spcAft>
              <a:buClr>
                <a:srgbClr val="3F3F3F"/>
              </a:buClr>
              <a:buSzPts val="2400"/>
              <a:buFont typeface="Arial"/>
              <a:buChar char="•"/>
            </a:pPr>
            <a:r>
              <a:rPr lang="en-US"/>
              <a:t>More Accurate (73.4 mAP(Mean average precision over all classes) on Pascal dataset)</a:t>
            </a:r>
            <a:endParaRPr/>
          </a:p>
          <a:p>
            <a:pPr indent="-152400" lvl="0" marL="0" rtl="0" algn="l">
              <a:spcBef>
                <a:spcPts val="3600"/>
              </a:spcBef>
              <a:spcAft>
                <a:spcPts val="0"/>
              </a:spcAft>
              <a:buClr>
                <a:srgbClr val="3F3F3F"/>
              </a:buClr>
              <a:buSzPts val="2400"/>
              <a:buFont typeface="Arial"/>
              <a:buChar char="•"/>
            </a:pPr>
            <a:r>
              <a:rPr lang="en-US"/>
              <a:t>Can detect up to 9000 classes (Before was 20)</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68"/>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YOLO V2 - IMPROVEMENTS</a:t>
            </a:r>
            <a:endParaRPr/>
          </a:p>
        </p:txBody>
      </p:sp>
      <p:sp>
        <p:nvSpPr>
          <p:cNvPr id="586" name="Google Shape;586;p68"/>
          <p:cNvSpPr txBox="1"/>
          <p:nvPr>
            <p:ph idx="1" type="body"/>
          </p:nvPr>
        </p:nvSpPr>
        <p:spPr>
          <a:xfrm>
            <a:off x="304800" y="1219200"/>
            <a:ext cx="11473200" cy="3508653"/>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B050"/>
              </a:buClr>
              <a:buSzPts val="2400"/>
              <a:buFont typeface="Arial"/>
              <a:buNone/>
            </a:pPr>
            <a:r>
              <a:rPr b="1" lang="en-US">
                <a:solidFill>
                  <a:srgbClr val="00B050"/>
                </a:solidFill>
              </a:rPr>
              <a:t>Now they use anchor boxes like Faster-RCNN , the classification is done per-box shape, instead of per each grid-cell 🡪 </a:t>
            </a:r>
            <a:r>
              <a:rPr b="1" lang="en-US" u="sng">
                <a:solidFill>
                  <a:srgbClr val="00B050"/>
                </a:solidFill>
              </a:rPr>
              <a:t>The predictions are the delta shift of the anchor/default box</a:t>
            </a:r>
            <a:endParaRPr b="1" u="sng">
              <a:solidFill>
                <a:srgbClr val="00B050"/>
              </a:solidFill>
            </a:endParaRPr>
          </a:p>
          <a:p>
            <a:pPr indent="0" lvl="0" marL="0" rtl="0" algn="l">
              <a:spcBef>
                <a:spcPts val="3600"/>
              </a:spcBef>
              <a:spcAft>
                <a:spcPts val="0"/>
              </a:spcAft>
              <a:buClr>
                <a:srgbClr val="00B050"/>
              </a:buClr>
              <a:buSzPts val="2400"/>
              <a:buFont typeface="Arial"/>
              <a:buNone/>
            </a:pPr>
            <a:r>
              <a:rPr lang="en-US">
                <a:solidFill>
                  <a:srgbClr val="00B050"/>
                </a:solidFill>
              </a:rPr>
              <a:t>Instead of manually choose the box shape, they use K-means to get a box shape based on data</a:t>
            </a:r>
            <a:endParaRPr/>
          </a:p>
          <a:p>
            <a:pPr indent="0" lvl="0" marL="0" rtl="0" algn="l">
              <a:spcBef>
                <a:spcPts val="3600"/>
              </a:spcBef>
              <a:spcAft>
                <a:spcPts val="0"/>
              </a:spcAft>
              <a:buClr>
                <a:srgbClr val="00B050"/>
              </a:buClr>
              <a:buSzPts val="2400"/>
              <a:buFont typeface="Arial"/>
              <a:buNone/>
            </a:pPr>
            <a:r>
              <a:rPr lang="en-US">
                <a:solidFill>
                  <a:srgbClr val="00B050"/>
                </a:solidFill>
              </a:rPr>
              <a:t>Train the network at multiple scales, as the network is now Fully Convolutional (NO FC layer) this is easy to do.</a:t>
            </a:r>
            <a:endParaRPr>
              <a:solidFill>
                <a:srgbClr val="00B05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69"/>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SSD</a:t>
            </a:r>
            <a:endParaRPr/>
          </a:p>
        </p:txBody>
      </p:sp>
      <p:pic>
        <p:nvPicPr>
          <p:cNvPr descr="https://leonardoaraujosantos.gitbooks.io/artificial-inteligence/content/assets/SSDModel.png" id="592" name="Google Shape;592;p69"/>
          <p:cNvPicPr preferRelativeResize="0"/>
          <p:nvPr/>
        </p:nvPicPr>
        <p:blipFill rotWithShape="1">
          <a:blip r:embed="rId3">
            <a:alphaModFix/>
          </a:blip>
          <a:srcRect b="0" l="0" r="0" t="0"/>
          <a:stretch/>
        </p:blipFill>
        <p:spPr>
          <a:xfrm>
            <a:off x="1828800" y="2011108"/>
            <a:ext cx="9296400" cy="4846892"/>
          </a:xfrm>
          <a:prstGeom prst="rect">
            <a:avLst/>
          </a:prstGeom>
          <a:noFill/>
          <a:ln>
            <a:noFill/>
          </a:ln>
        </p:spPr>
      </p:pic>
      <p:sp>
        <p:nvSpPr>
          <p:cNvPr id="593" name="Google Shape;593;p69"/>
          <p:cNvSpPr txBox="1"/>
          <p:nvPr/>
        </p:nvSpPr>
        <p:spPr>
          <a:xfrm>
            <a:off x="381000" y="1600200"/>
            <a:ext cx="118110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SSD detector differs from others single shot detectors due to the usage of multiple layers that provide a finer accuracy on objects with different scales. (Each deeper layer will see bigger objects).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4" name="Google Shape;594;p69"/>
          <p:cNvSpPr txBox="1"/>
          <p:nvPr/>
        </p:nvSpPr>
        <p:spPr>
          <a:xfrm>
            <a:off x="3048000" y="1153180"/>
            <a:ext cx="518443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Arial"/>
                <a:ea typeface="Arial"/>
                <a:cs typeface="Arial"/>
                <a:sym typeface="Arial"/>
              </a:rPr>
              <a:t>Detections at different scales</a:t>
            </a:r>
            <a:endParaRPr b="1" sz="2800">
              <a:solidFill>
                <a:srgbClr val="FF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70"/>
          <p:cNvSpPr txBox="1"/>
          <p:nvPr>
            <p:ph type="title"/>
          </p:nvPr>
        </p:nvSpPr>
        <p:spPr>
          <a:xfrm>
            <a:off x="360000" y="456986"/>
            <a:ext cx="109938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DSSD : DECONVOLUTIONAL SINGLE SHOT DETECTOR</a:t>
            </a:r>
            <a:endParaRPr/>
          </a:p>
        </p:txBody>
      </p:sp>
      <p:pic>
        <p:nvPicPr>
          <p:cNvPr id="600" name="Google Shape;600;p70"/>
          <p:cNvPicPr preferRelativeResize="0"/>
          <p:nvPr/>
        </p:nvPicPr>
        <p:blipFill rotWithShape="1">
          <a:blip r:embed="rId3">
            <a:alphaModFix/>
          </a:blip>
          <a:srcRect b="0" l="0" r="0" t="0"/>
          <a:stretch/>
        </p:blipFill>
        <p:spPr>
          <a:xfrm>
            <a:off x="838200" y="1569766"/>
            <a:ext cx="7696200" cy="5288234"/>
          </a:xfrm>
          <a:prstGeom prst="rect">
            <a:avLst/>
          </a:prstGeom>
          <a:noFill/>
          <a:ln>
            <a:noFill/>
          </a:ln>
        </p:spPr>
      </p:pic>
      <p:sp>
        <p:nvSpPr>
          <p:cNvPr id="601" name="Google Shape;601;p70"/>
          <p:cNvSpPr txBox="1"/>
          <p:nvPr/>
        </p:nvSpPr>
        <p:spPr>
          <a:xfrm>
            <a:off x="8686800" y="2133600"/>
            <a:ext cx="35052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B050"/>
                </a:solidFill>
                <a:latin typeface="Arial"/>
                <a:ea typeface="Arial"/>
                <a:cs typeface="Arial"/>
                <a:sym typeface="Arial"/>
              </a:rPr>
              <a:t>Good to handle small objects or far ones</a:t>
            </a:r>
            <a:endParaRPr b="1" sz="1800">
              <a:solidFill>
                <a:srgbClr val="00B050"/>
              </a:solidFill>
              <a:latin typeface="Arial"/>
              <a:ea typeface="Arial"/>
              <a:cs typeface="Arial"/>
              <a:sym typeface="Arial"/>
            </a:endParaRPr>
          </a:p>
        </p:txBody>
      </p:sp>
      <p:sp>
        <p:nvSpPr>
          <p:cNvPr id="602" name="Google Shape;602;p70"/>
          <p:cNvSpPr txBox="1"/>
          <p:nvPr/>
        </p:nvSpPr>
        <p:spPr>
          <a:xfrm>
            <a:off x="2590800" y="1295400"/>
            <a:ext cx="711765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Arial"/>
                <a:ea typeface="Arial"/>
                <a:cs typeface="Arial"/>
                <a:sym typeface="Arial"/>
              </a:rPr>
              <a:t>Detections at up scales in image domain</a:t>
            </a:r>
            <a:endParaRPr b="1" sz="2800">
              <a:solidFill>
                <a:srgbClr val="FF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71"/>
          <p:cNvSpPr txBox="1"/>
          <p:nvPr>
            <p:ph type="title"/>
          </p:nvPr>
        </p:nvSpPr>
        <p:spPr>
          <a:xfrm>
            <a:off x="360000" y="733986"/>
            <a:ext cx="10612800" cy="405102"/>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chemeClr val="accent2"/>
              </a:buClr>
              <a:buSzPts val="2400"/>
              <a:buFont typeface="Arial"/>
              <a:buNone/>
            </a:pPr>
            <a:r>
              <a:rPr lang="en-US" sz="2400"/>
              <a:t>CLASSIFICATION + DETECTION (PRE-TRAINED SQUEEZENET)</a:t>
            </a:r>
            <a:endParaRPr sz="1200"/>
          </a:p>
        </p:txBody>
      </p:sp>
      <p:sp>
        <p:nvSpPr>
          <p:cNvPr id="608" name="Google Shape;608;p71"/>
          <p:cNvSpPr txBox="1"/>
          <p:nvPr>
            <p:ph idx="10" type="dt"/>
          </p:nvPr>
        </p:nvSpPr>
        <p:spPr>
          <a:xfrm>
            <a:off x="972000" y="6516000"/>
            <a:ext cx="243656" cy="174851"/>
          </a:xfrm>
          <a:prstGeom prst="rect">
            <a:avLst/>
          </a:prstGeom>
          <a:noFill/>
          <a:ln>
            <a:noFill/>
          </a:ln>
        </p:spPr>
        <p:txBody>
          <a:bodyPr anchorCtr="0" anchor="t" bIns="0" lIns="0" spcFirstLastPara="1" rIns="0" wrap="square" tIns="36000">
            <a:noAutofit/>
          </a:bodyPr>
          <a:lstStyle/>
          <a:p>
            <a:pPr indent="0" lvl="0" marL="0" rtl="0" algn="l">
              <a:spcBef>
                <a:spcPts val="0"/>
              </a:spcBef>
              <a:spcAft>
                <a:spcPts val="0"/>
              </a:spcAft>
              <a:buNone/>
            </a:pPr>
            <a:r>
              <a:rPr lang="en-US"/>
              <a:t>Date</a:t>
            </a:r>
            <a:endParaRPr/>
          </a:p>
        </p:txBody>
      </p:sp>
      <p:sp>
        <p:nvSpPr>
          <p:cNvPr id="609" name="Google Shape;609;p71"/>
          <p:cNvSpPr txBox="1"/>
          <p:nvPr>
            <p:ph idx="12" type="sldNum"/>
          </p:nvPr>
        </p:nvSpPr>
        <p:spPr>
          <a:xfrm>
            <a:off x="360000" y="6516002"/>
            <a:ext cx="64120" cy="174851"/>
          </a:xfrm>
          <a:prstGeom prst="rect">
            <a:avLst/>
          </a:prstGeom>
          <a:noFill/>
          <a:ln>
            <a:noFill/>
          </a:ln>
        </p:spPr>
        <p:txBody>
          <a:bodyPr anchorCtr="0" anchor="t" bIns="0" lIns="0" spcFirstLastPara="1" rIns="0" wrap="square" tIns="36000">
            <a:noAutofit/>
          </a:bodyPr>
          <a:lstStyle/>
          <a:p>
            <a:pPr indent="0" lvl="0" marL="0" rtl="0" algn="l">
              <a:spcBef>
                <a:spcPts val="0"/>
              </a:spcBef>
              <a:spcAft>
                <a:spcPts val="0"/>
              </a:spcAft>
              <a:buNone/>
            </a:pPr>
            <a:fld id="{00000000-1234-1234-1234-123412341234}" type="slidenum">
              <a:rPr lang="en-US"/>
              <a:t>‹#›</a:t>
            </a:fld>
            <a:endParaRPr/>
          </a:p>
        </p:txBody>
      </p:sp>
      <p:pic>
        <p:nvPicPr>
          <p:cNvPr id="610" name="Google Shape;610;p71"/>
          <p:cNvPicPr preferRelativeResize="0"/>
          <p:nvPr/>
        </p:nvPicPr>
        <p:blipFill rotWithShape="1">
          <a:blip r:embed="rId3">
            <a:alphaModFix/>
          </a:blip>
          <a:srcRect b="0" l="0" r="0" t="0"/>
          <a:stretch/>
        </p:blipFill>
        <p:spPr>
          <a:xfrm>
            <a:off x="101600" y="1997075"/>
            <a:ext cx="11988800" cy="2865438"/>
          </a:xfrm>
          <a:prstGeom prst="rect">
            <a:avLst/>
          </a:prstGeom>
          <a:noFill/>
          <a:ln>
            <a:noFill/>
          </a:ln>
        </p:spPr>
      </p:pic>
    </p:spTree>
  </p:cSld>
  <p:clrMapOvr>
    <a:masterClrMapping/>
  </p:clrMapOvr>
  <mc:AlternateContent>
    <mc:Choice Requires="p14">
      <p:transition spd="slow" p14:dur="125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72"/>
          <p:cNvSpPr txBox="1"/>
          <p:nvPr>
            <p:ph type="title"/>
          </p:nvPr>
        </p:nvSpPr>
        <p:spPr>
          <a:xfrm>
            <a:off x="360000" y="761684"/>
            <a:ext cx="6543900" cy="3774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Semantic Segmentation</a:t>
            </a:r>
            <a:endParaRPr/>
          </a:p>
        </p:txBody>
      </p:sp>
      <p:sp>
        <p:nvSpPr>
          <p:cNvPr id="617" name="Google Shape;617;p72"/>
          <p:cNvSpPr txBox="1"/>
          <p:nvPr>
            <p:ph idx="1" type="body"/>
          </p:nvPr>
        </p:nvSpPr>
        <p:spPr>
          <a:xfrm>
            <a:off x="1487488" y="1858409"/>
            <a:ext cx="7976400" cy="561600"/>
          </a:xfrm>
          <a:prstGeom prst="rect">
            <a:avLst/>
          </a:prstGeom>
        </p:spPr>
        <p:txBody>
          <a:bodyPr anchorCtr="0" anchor="t" bIns="0" lIns="0" spcFirstLastPara="1" rIns="0" wrap="square" tIns="0">
            <a:noAutofit/>
          </a:bodyPr>
          <a:lstStyle/>
          <a:p>
            <a:pPr indent="0" lvl="0" marL="0" rtl="0" algn="l">
              <a:spcBef>
                <a:spcPts val="2400"/>
              </a:spcBef>
              <a:spcAft>
                <a:spcPts val="300"/>
              </a:spcAft>
              <a:buNone/>
            </a:pPr>
            <a:r>
              <a:t/>
            </a:r>
            <a:endParaRPr/>
          </a:p>
        </p:txBody>
      </p:sp>
      <p:sp>
        <p:nvSpPr>
          <p:cNvPr id="618" name="Google Shape;618;p72"/>
          <p:cNvSpPr txBox="1"/>
          <p:nvPr>
            <p:ph idx="12" type="sldNum"/>
          </p:nvPr>
        </p:nvSpPr>
        <p:spPr>
          <a:xfrm>
            <a:off x="360000" y="6516000"/>
            <a:ext cx="206700" cy="174900"/>
          </a:xfrm>
          <a:prstGeom prst="rect">
            <a:avLst/>
          </a:prstGeom>
        </p:spPr>
        <p:txBody>
          <a:bodyPr anchorCtr="0" anchor="t" bIns="0" lIns="0" spcFirstLastPara="1" rIns="0" wrap="square" tIns="360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619" name="Google Shape;619;p72"/>
          <p:cNvPicPr preferRelativeResize="0"/>
          <p:nvPr/>
        </p:nvPicPr>
        <p:blipFill>
          <a:blip r:embed="rId3">
            <a:alphaModFix/>
          </a:blip>
          <a:stretch>
            <a:fillRect/>
          </a:stretch>
        </p:blipFill>
        <p:spPr>
          <a:xfrm>
            <a:off x="2036750" y="1192471"/>
            <a:ext cx="7214825" cy="2770825"/>
          </a:xfrm>
          <a:prstGeom prst="rect">
            <a:avLst/>
          </a:prstGeom>
          <a:noFill/>
          <a:ln>
            <a:noFill/>
          </a:ln>
        </p:spPr>
      </p:pic>
      <p:pic>
        <p:nvPicPr>
          <p:cNvPr id="620" name="Google Shape;620;p72"/>
          <p:cNvPicPr preferRelativeResize="0"/>
          <p:nvPr/>
        </p:nvPicPr>
        <p:blipFill>
          <a:blip r:embed="rId4">
            <a:alphaModFix/>
          </a:blip>
          <a:stretch>
            <a:fillRect/>
          </a:stretch>
        </p:blipFill>
        <p:spPr>
          <a:xfrm>
            <a:off x="1829250" y="3825196"/>
            <a:ext cx="8266670" cy="223712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73"/>
          <p:cNvSpPr txBox="1"/>
          <p:nvPr>
            <p:ph type="title"/>
          </p:nvPr>
        </p:nvSpPr>
        <p:spPr>
          <a:xfrm>
            <a:off x="360000" y="761684"/>
            <a:ext cx="6543900" cy="3774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br>
              <a:rPr lang="en-US"/>
            </a:br>
            <a:r>
              <a:rPr lang="en-US"/>
              <a:t>Super Pixel</a:t>
            </a:r>
            <a:endParaRPr/>
          </a:p>
        </p:txBody>
      </p:sp>
      <p:sp>
        <p:nvSpPr>
          <p:cNvPr id="627" name="Google Shape;627;p73"/>
          <p:cNvSpPr txBox="1"/>
          <p:nvPr>
            <p:ph idx="1" type="body"/>
          </p:nvPr>
        </p:nvSpPr>
        <p:spPr>
          <a:xfrm>
            <a:off x="823488" y="1380796"/>
            <a:ext cx="7976400" cy="561600"/>
          </a:xfrm>
          <a:prstGeom prst="rect">
            <a:avLst/>
          </a:prstGeom>
        </p:spPr>
        <p:txBody>
          <a:bodyPr anchorCtr="0" anchor="t" bIns="0" lIns="0" spcFirstLastPara="1" rIns="0" wrap="square" tIns="0">
            <a:noAutofit/>
          </a:bodyPr>
          <a:lstStyle/>
          <a:p>
            <a:pPr indent="0" lvl="0" marL="0" rtl="0" algn="l">
              <a:spcBef>
                <a:spcPts val="2400"/>
              </a:spcBef>
              <a:spcAft>
                <a:spcPts val="0"/>
              </a:spcAft>
              <a:buClr>
                <a:schemeClr val="dk1"/>
              </a:buClr>
              <a:buSzPts val="1100"/>
              <a:buFont typeface="Arial"/>
              <a:buNone/>
            </a:pPr>
            <a:r>
              <a:rPr lang="en-US">
                <a:solidFill>
                  <a:schemeClr val="accent5"/>
                </a:solidFill>
              </a:rPr>
              <a:t>Color the super pixels by its class</a:t>
            </a:r>
            <a:endParaRPr>
              <a:solidFill>
                <a:schemeClr val="accent5"/>
              </a:solidFill>
            </a:endParaRPr>
          </a:p>
          <a:p>
            <a:pPr indent="0" lvl="0" marL="0" rtl="0" algn="l">
              <a:spcBef>
                <a:spcPts val="2400"/>
              </a:spcBef>
              <a:spcAft>
                <a:spcPts val="0"/>
              </a:spcAft>
              <a:buNone/>
            </a:pPr>
            <a:r>
              <a:rPr lang="en-US"/>
              <a:t>Lower dimension representation</a:t>
            </a:r>
            <a:endParaRPr/>
          </a:p>
          <a:p>
            <a:pPr indent="0" lvl="0" marL="0" rtl="0" algn="l">
              <a:spcBef>
                <a:spcPts val="2400"/>
              </a:spcBef>
              <a:spcAft>
                <a:spcPts val="0"/>
              </a:spcAft>
              <a:buNone/>
            </a:pPr>
            <a:r>
              <a:rPr lang="en-US">
                <a:solidFill>
                  <a:srgbClr val="FF0000"/>
                </a:solidFill>
              </a:rPr>
              <a:t>How to obtain the super pixels?</a:t>
            </a:r>
            <a:endParaRPr>
              <a:solidFill>
                <a:srgbClr val="FF0000"/>
              </a:solidFill>
            </a:endParaRPr>
          </a:p>
          <a:p>
            <a:pPr indent="0" lvl="0" marL="0" rtl="0" algn="l">
              <a:spcBef>
                <a:spcPts val="2400"/>
              </a:spcBef>
              <a:spcAft>
                <a:spcPts val="300"/>
              </a:spcAft>
              <a:buNone/>
            </a:pPr>
            <a:r>
              <a:t/>
            </a:r>
            <a:endParaRPr/>
          </a:p>
        </p:txBody>
      </p:sp>
      <p:sp>
        <p:nvSpPr>
          <p:cNvPr id="628" name="Google Shape;628;p73"/>
          <p:cNvSpPr txBox="1"/>
          <p:nvPr>
            <p:ph idx="12" type="sldNum"/>
          </p:nvPr>
        </p:nvSpPr>
        <p:spPr>
          <a:xfrm>
            <a:off x="360000" y="6516000"/>
            <a:ext cx="206700" cy="174900"/>
          </a:xfrm>
          <a:prstGeom prst="rect">
            <a:avLst/>
          </a:prstGeom>
        </p:spPr>
        <p:txBody>
          <a:bodyPr anchorCtr="0" anchor="t" bIns="0" lIns="0" spcFirstLastPara="1" rIns="0" wrap="square" tIns="360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629" name="Google Shape;629;p73"/>
          <p:cNvPicPr preferRelativeResize="0"/>
          <p:nvPr/>
        </p:nvPicPr>
        <p:blipFill>
          <a:blip r:embed="rId3">
            <a:alphaModFix/>
          </a:blip>
          <a:stretch>
            <a:fillRect/>
          </a:stretch>
        </p:blipFill>
        <p:spPr>
          <a:xfrm>
            <a:off x="0" y="3429002"/>
            <a:ext cx="5486647" cy="2770825"/>
          </a:xfrm>
          <a:prstGeom prst="rect">
            <a:avLst/>
          </a:prstGeom>
          <a:noFill/>
          <a:ln>
            <a:noFill/>
          </a:ln>
        </p:spPr>
      </p:pic>
      <p:pic>
        <p:nvPicPr>
          <p:cNvPr id="630" name="Google Shape;630;p73"/>
          <p:cNvPicPr preferRelativeResize="0"/>
          <p:nvPr/>
        </p:nvPicPr>
        <p:blipFill>
          <a:blip r:embed="rId4">
            <a:alphaModFix/>
          </a:blip>
          <a:stretch>
            <a:fillRect/>
          </a:stretch>
        </p:blipFill>
        <p:spPr>
          <a:xfrm>
            <a:off x="5606600" y="1139076"/>
            <a:ext cx="6585408" cy="2529100"/>
          </a:xfrm>
          <a:prstGeom prst="rect">
            <a:avLst/>
          </a:prstGeom>
          <a:noFill/>
          <a:ln>
            <a:noFill/>
          </a:ln>
        </p:spPr>
      </p:pic>
      <p:pic>
        <p:nvPicPr>
          <p:cNvPr id="631" name="Google Shape;631;p73"/>
          <p:cNvPicPr preferRelativeResize="0"/>
          <p:nvPr/>
        </p:nvPicPr>
        <p:blipFill>
          <a:blip r:embed="rId5">
            <a:alphaModFix/>
          </a:blip>
          <a:stretch>
            <a:fillRect/>
          </a:stretch>
        </p:blipFill>
        <p:spPr>
          <a:xfrm>
            <a:off x="5711672" y="4090351"/>
            <a:ext cx="1581150" cy="1600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74"/>
          <p:cNvSpPr txBox="1"/>
          <p:nvPr>
            <p:ph type="title"/>
          </p:nvPr>
        </p:nvSpPr>
        <p:spPr>
          <a:xfrm>
            <a:off x="360000" y="761684"/>
            <a:ext cx="6543900" cy="3774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Conditional Random Fields</a:t>
            </a:r>
            <a:endParaRPr/>
          </a:p>
        </p:txBody>
      </p:sp>
      <p:sp>
        <p:nvSpPr>
          <p:cNvPr id="638" name="Google Shape;638;p74"/>
          <p:cNvSpPr txBox="1"/>
          <p:nvPr>
            <p:ph idx="1" type="body"/>
          </p:nvPr>
        </p:nvSpPr>
        <p:spPr>
          <a:xfrm>
            <a:off x="1487488" y="1858409"/>
            <a:ext cx="7976400" cy="561600"/>
          </a:xfrm>
          <a:prstGeom prst="rect">
            <a:avLst/>
          </a:prstGeom>
        </p:spPr>
        <p:txBody>
          <a:bodyPr anchorCtr="0" anchor="t" bIns="0" lIns="0" spcFirstLastPara="1" rIns="0" wrap="square" tIns="0">
            <a:noAutofit/>
          </a:bodyPr>
          <a:lstStyle/>
          <a:p>
            <a:pPr indent="0" lvl="0" marL="0" rtl="0" algn="l">
              <a:spcBef>
                <a:spcPts val="2400"/>
              </a:spcBef>
              <a:spcAft>
                <a:spcPts val="300"/>
              </a:spcAft>
              <a:buNone/>
            </a:pPr>
            <a:r>
              <a:t/>
            </a:r>
            <a:endParaRPr/>
          </a:p>
        </p:txBody>
      </p:sp>
      <p:sp>
        <p:nvSpPr>
          <p:cNvPr id="639" name="Google Shape;639;p74"/>
          <p:cNvSpPr txBox="1"/>
          <p:nvPr>
            <p:ph idx="12" type="sldNum"/>
          </p:nvPr>
        </p:nvSpPr>
        <p:spPr>
          <a:xfrm>
            <a:off x="360000" y="6516000"/>
            <a:ext cx="206700" cy="174900"/>
          </a:xfrm>
          <a:prstGeom prst="rect">
            <a:avLst/>
          </a:prstGeom>
        </p:spPr>
        <p:txBody>
          <a:bodyPr anchorCtr="0" anchor="t" bIns="0" lIns="0" spcFirstLastPara="1" rIns="0" wrap="square" tIns="360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640" name="Google Shape;640;p74"/>
          <p:cNvPicPr preferRelativeResize="0"/>
          <p:nvPr/>
        </p:nvPicPr>
        <p:blipFill>
          <a:blip r:embed="rId3">
            <a:alphaModFix/>
          </a:blip>
          <a:stretch>
            <a:fillRect/>
          </a:stretch>
        </p:blipFill>
        <p:spPr>
          <a:xfrm>
            <a:off x="360000" y="1139077"/>
            <a:ext cx="5486647" cy="2770825"/>
          </a:xfrm>
          <a:prstGeom prst="rect">
            <a:avLst/>
          </a:prstGeom>
          <a:noFill/>
          <a:ln>
            <a:noFill/>
          </a:ln>
        </p:spPr>
      </p:pic>
      <p:pic>
        <p:nvPicPr>
          <p:cNvPr id="641" name="Google Shape;641;p74"/>
          <p:cNvPicPr preferRelativeResize="0"/>
          <p:nvPr/>
        </p:nvPicPr>
        <p:blipFill>
          <a:blip r:embed="rId4">
            <a:alphaModFix/>
          </a:blip>
          <a:stretch>
            <a:fillRect/>
          </a:stretch>
        </p:blipFill>
        <p:spPr>
          <a:xfrm>
            <a:off x="6445147" y="1613176"/>
            <a:ext cx="1581150" cy="1600200"/>
          </a:xfrm>
          <a:prstGeom prst="rect">
            <a:avLst/>
          </a:prstGeom>
          <a:noFill/>
          <a:ln>
            <a:noFill/>
          </a:ln>
        </p:spPr>
      </p:pic>
      <p:sp>
        <p:nvSpPr>
          <p:cNvPr id="642" name="Google Shape;642;p74"/>
          <p:cNvSpPr txBox="1"/>
          <p:nvPr/>
        </p:nvSpPr>
        <p:spPr>
          <a:xfrm>
            <a:off x="8393525" y="2064675"/>
            <a:ext cx="5976000" cy="6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Ci = softmax(X_super_pixel)</a:t>
            </a:r>
            <a:endParaRPr/>
          </a:p>
        </p:txBody>
      </p:sp>
      <p:pic>
        <p:nvPicPr>
          <p:cNvPr id="643" name="Google Shape;643;p74"/>
          <p:cNvPicPr preferRelativeResize="0"/>
          <p:nvPr/>
        </p:nvPicPr>
        <p:blipFill>
          <a:blip r:embed="rId5">
            <a:alphaModFix/>
          </a:blip>
          <a:stretch>
            <a:fillRect/>
          </a:stretch>
        </p:blipFill>
        <p:spPr>
          <a:xfrm>
            <a:off x="3478900" y="3857528"/>
            <a:ext cx="8083478" cy="2643297"/>
          </a:xfrm>
          <a:prstGeom prst="rect">
            <a:avLst/>
          </a:prstGeom>
          <a:noFill/>
          <a:ln>
            <a:noFill/>
          </a:ln>
        </p:spPr>
      </p:pic>
      <p:sp>
        <p:nvSpPr>
          <p:cNvPr id="644" name="Google Shape;644;p74"/>
          <p:cNvSpPr txBox="1"/>
          <p:nvPr/>
        </p:nvSpPr>
        <p:spPr>
          <a:xfrm>
            <a:off x="518775" y="4529575"/>
            <a:ext cx="2780700" cy="6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5"/>
                </a:solidFill>
              </a:rPr>
              <a:t>Super pixel = Simple convolution kernel</a:t>
            </a:r>
            <a:endParaRPr b="1">
              <a:solidFill>
                <a:schemeClr val="accent5"/>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solidFill>
                  <a:srgbClr val="FF0000"/>
                </a:solidFill>
              </a:rPr>
              <a:t>Kernels are limited in size</a:t>
            </a:r>
            <a:endParaRPr b="1">
              <a:solidFill>
                <a:srgbClr val="FF0000"/>
              </a:solidFill>
            </a:endParaRPr>
          </a:p>
          <a:p>
            <a:pPr indent="0" lvl="0" marL="0" rtl="0" algn="l">
              <a:spcBef>
                <a:spcPts val="0"/>
              </a:spcBef>
              <a:spcAft>
                <a:spcPts val="0"/>
              </a:spcAft>
              <a:buNone/>
            </a:pPr>
            <a:r>
              <a:rPr b="1" lang="en-US">
                <a:solidFill>
                  <a:srgbClr val="FF0000"/>
                </a:solidFill>
              </a:rPr>
              <a:t>Shallow features </a:t>
            </a:r>
            <a:endParaRPr b="1">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75"/>
          <p:cNvSpPr txBox="1"/>
          <p:nvPr>
            <p:ph type="title"/>
          </p:nvPr>
        </p:nvSpPr>
        <p:spPr>
          <a:xfrm>
            <a:off x="360000" y="761684"/>
            <a:ext cx="6543900" cy="3774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How to define super pixels?</a:t>
            </a:r>
            <a:endParaRPr/>
          </a:p>
        </p:txBody>
      </p:sp>
      <p:sp>
        <p:nvSpPr>
          <p:cNvPr id="651" name="Google Shape;651;p75"/>
          <p:cNvSpPr txBox="1"/>
          <p:nvPr>
            <p:ph idx="1" type="body"/>
          </p:nvPr>
        </p:nvSpPr>
        <p:spPr>
          <a:xfrm>
            <a:off x="483800" y="1139075"/>
            <a:ext cx="11352600" cy="561600"/>
          </a:xfrm>
          <a:prstGeom prst="rect">
            <a:avLst/>
          </a:prstGeom>
        </p:spPr>
        <p:txBody>
          <a:bodyPr anchorCtr="0" anchor="t" bIns="0" lIns="0" spcFirstLastPara="1" rIns="0" wrap="square" tIns="0">
            <a:noAutofit/>
          </a:bodyPr>
          <a:lstStyle/>
          <a:p>
            <a:pPr indent="0" lvl="0" marL="0" rtl="0" algn="l">
              <a:spcBef>
                <a:spcPts val="2400"/>
              </a:spcBef>
              <a:spcAft>
                <a:spcPts val="0"/>
              </a:spcAft>
              <a:buClr>
                <a:schemeClr val="dk1"/>
              </a:buClr>
              <a:buSzPts val="1100"/>
              <a:buFont typeface="Arial"/>
              <a:buNone/>
            </a:pPr>
            <a:r>
              <a:rPr lang="en-US" sz="1200">
                <a:solidFill>
                  <a:srgbClr val="00B050"/>
                </a:solidFill>
              </a:rPr>
              <a:t>W</a:t>
            </a:r>
            <a:r>
              <a:rPr lang="en-US" sz="1200">
                <a:solidFill>
                  <a:srgbClr val="00B050"/>
                </a:solidFill>
              </a:rPr>
              <a:t>ith convolution filters spanning the image, they can be a form of a super pixel.</a:t>
            </a:r>
            <a:endParaRPr sz="1200">
              <a:solidFill>
                <a:srgbClr val="00B050"/>
              </a:solidFill>
            </a:endParaRPr>
          </a:p>
          <a:p>
            <a:pPr indent="0" lvl="0" marL="0" rtl="0" algn="l">
              <a:spcBef>
                <a:spcPts val="2400"/>
              </a:spcBef>
              <a:spcAft>
                <a:spcPts val="0"/>
              </a:spcAft>
              <a:buNone/>
            </a:pPr>
            <a:r>
              <a:rPr lang="en-US" sz="1200">
                <a:solidFill>
                  <a:srgbClr val="FF0000"/>
                </a:solidFill>
              </a:rPr>
              <a:t>But this would be a shallow model. No spatial </a:t>
            </a:r>
            <a:r>
              <a:rPr lang="en-US" sz="1200">
                <a:solidFill>
                  <a:srgbClr val="FF0000"/>
                </a:solidFill>
              </a:rPr>
              <a:t>hierarchy</a:t>
            </a:r>
            <a:r>
              <a:rPr lang="en-US" sz="1200">
                <a:solidFill>
                  <a:srgbClr val="FF0000"/>
                </a:solidFill>
              </a:rPr>
              <a:t>.</a:t>
            </a:r>
            <a:endParaRPr sz="1200">
              <a:solidFill>
                <a:srgbClr val="FF0000"/>
              </a:solidFill>
            </a:endParaRPr>
          </a:p>
          <a:p>
            <a:pPr indent="0" lvl="0" marL="0" rtl="0" algn="l">
              <a:spcBef>
                <a:spcPts val="2400"/>
              </a:spcBef>
              <a:spcAft>
                <a:spcPts val="0"/>
              </a:spcAft>
              <a:buClr>
                <a:schemeClr val="dk1"/>
              </a:buClr>
              <a:buSzPts val="1100"/>
              <a:buFont typeface="Arial"/>
              <a:buNone/>
            </a:pPr>
            <a:r>
              <a:rPr lang="en-US" sz="1200">
                <a:solidFill>
                  <a:srgbClr val="FF0000"/>
                </a:solidFill>
              </a:rPr>
              <a:t>And also, the super pixels will be small. Not looking at a big part of the image.</a:t>
            </a:r>
            <a:endParaRPr sz="1200">
              <a:solidFill>
                <a:srgbClr val="FF0000"/>
              </a:solidFill>
            </a:endParaRPr>
          </a:p>
          <a:p>
            <a:pPr indent="0" lvl="0" marL="0" rtl="0" algn="l">
              <a:spcBef>
                <a:spcPts val="2400"/>
              </a:spcBef>
              <a:spcAft>
                <a:spcPts val="0"/>
              </a:spcAft>
              <a:buNone/>
            </a:pPr>
            <a:r>
              <a:rPr lang="en-US" sz="1200"/>
              <a:t>A better idea is to use a deep conv model, and use the final feature map (say 7x7 or 4x4) that divide the input into large grids, which are very good super pixels.</a:t>
            </a:r>
            <a:endParaRPr sz="1200"/>
          </a:p>
          <a:p>
            <a:pPr indent="0" lvl="0" marL="0" rtl="0" algn="l">
              <a:lnSpc>
                <a:spcPct val="90000"/>
              </a:lnSpc>
              <a:spcBef>
                <a:spcPts val="300"/>
              </a:spcBef>
              <a:spcAft>
                <a:spcPts val="0"/>
              </a:spcAft>
              <a:buNone/>
            </a:pPr>
            <a:r>
              <a:rPr lang="en-US" sz="1200">
                <a:solidFill>
                  <a:srgbClr val="00B050"/>
                </a:solidFill>
              </a:rPr>
              <a:t>Deep Feature Maps are grids on the input → </a:t>
            </a:r>
            <a:r>
              <a:rPr lang="en-US" sz="1200" u="sng">
                <a:solidFill>
                  <a:srgbClr val="00B050"/>
                </a:solidFill>
              </a:rPr>
              <a:t>Bigger </a:t>
            </a:r>
            <a:r>
              <a:rPr lang="en-US" sz="1200">
                <a:solidFill>
                  <a:srgbClr val="00B050"/>
                </a:solidFill>
              </a:rPr>
              <a:t>super pixels</a:t>
            </a:r>
            <a:endParaRPr sz="1200">
              <a:solidFill>
                <a:srgbClr val="00B050"/>
              </a:solidFill>
            </a:endParaRPr>
          </a:p>
          <a:p>
            <a:pPr indent="0" lvl="0" marL="0" rtl="0" algn="l">
              <a:lnSpc>
                <a:spcPct val="90000"/>
              </a:lnSpc>
              <a:spcBef>
                <a:spcPts val="0"/>
              </a:spcBef>
              <a:spcAft>
                <a:spcPts val="0"/>
              </a:spcAft>
              <a:buNone/>
            </a:pPr>
            <a:r>
              <a:t/>
            </a:r>
            <a:endParaRPr sz="1200">
              <a:solidFill>
                <a:srgbClr val="00B050"/>
              </a:solidFill>
            </a:endParaRPr>
          </a:p>
          <a:p>
            <a:pPr indent="0" lvl="0" marL="0" rtl="0" algn="l">
              <a:lnSpc>
                <a:spcPct val="90000"/>
              </a:lnSpc>
              <a:spcBef>
                <a:spcPts val="0"/>
              </a:spcBef>
              <a:spcAft>
                <a:spcPts val="0"/>
              </a:spcAft>
              <a:buNone/>
            </a:pPr>
            <a:r>
              <a:t/>
            </a:r>
            <a:endParaRPr sz="1200">
              <a:solidFill>
                <a:srgbClr val="00B050"/>
              </a:solidFill>
            </a:endParaRPr>
          </a:p>
          <a:p>
            <a:pPr indent="0" lvl="0" marL="0" rtl="0" algn="l">
              <a:spcBef>
                <a:spcPts val="2400"/>
              </a:spcBef>
              <a:spcAft>
                <a:spcPts val="0"/>
              </a:spcAft>
              <a:buClr>
                <a:schemeClr val="dk1"/>
              </a:buClr>
              <a:buSzPts val="1100"/>
              <a:buFont typeface="Arial"/>
              <a:buNone/>
            </a:pPr>
            <a:r>
              <a:t/>
            </a:r>
            <a:endParaRPr sz="1200"/>
          </a:p>
          <a:p>
            <a:pPr indent="0" lvl="0" marL="0" rtl="0" algn="l">
              <a:spcBef>
                <a:spcPts val="2400"/>
              </a:spcBef>
              <a:spcAft>
                <a:spcPts val="0"/>
              </a:spcAft>
              <a:buClr>
                <a:schemeClr val="dk1"/>
              </a:buClr>
              <a:buSzPts val="1100"/>
              <a:buFont typeface="Arial"/>
              <a:buNone/>
            </a:pPr>
            <a:r>
              <a:t/>
            </a:r>
            <a:endParaRPr sz="1200"/>
          </a:p>
          <a:p>
            <a:pPr indent="0" lvl="0" marL="0" rtl="0" algn="l">
              <a:spcBef>
                <a:spcPts val="2400"/>
              </a:spcBef>
              <a:spcAft>
                <a:spcPts val="0"/>
              </a:spcAft>
              <a:buClr>
                <a:schemeClr val="dk1"/>
              </a:buClr>
              <a:buSzPts val="1100"/>
              <a:buFont typeface="Arial"/>
              <a:buNone/>
            </a:pPr>
            <a:r>
              <a:t/>
            </a:r>
            <a:endParaRPr sz="1200"/>
          </a:p>
          <a:p>
            <a:pPr indent="0" lvl="0" marL="0" rtl="0" algn="l">
              <a:spcBef>
                <a:spcPts val="2400"/>
              </a:spcBef>
              <a:spcAft>
                <a:spcPts val="0"/>
              </a:spcAft>
              <a:buClr>
                <a:schemeClr val="dk1"/>
              </a:buClr>
              <a:buSzPts val="1100"/>
              <a:buFont typeface="Arial"/>
              <a:buNone/>
            </a:pPr>
            <a:r>
              <a:t/>
            </a:r>
            <a:endParaRPr sz="1200"/>
          </a:p>
          <a:p>
            <a:pPr indent="0" lvl="0" marL="0" rtl="0" algn="l">
              <a:spcBef>
                <a:spcPts val="2400"/>
              </a:spcBef>
              <a:spcAft>
                <a:spcPts val="300"/>
              </a:spcAft>
              <a:buNone/>
            </a:pPr>
            <a:r>
              <a:t/>
            </a:r>
            <a:endParaRPr sz="1200"/>
          </a:p>
        </p:txBody>
      </p:sp>
      <p:sp>
        <p:nvSpPr>
          <p:cNvPr id="652" name="Google Shape;652;p75"/>
          <p:cNvSpPr txBox="1"/>
          <p:nvPr>
            <p:ph idx="12" type="sldNum"/>
          </p:nvPr>
        </p:nvSpPr>
        <p:spPr>
          <a:xfrm>
            <a:off x="360000" y="6516000"/>
            <a:ext cx="206700" cy="174900"/>
          </a:xfrm>
          <a:prstGeom prst="rect">
            <a:avLst/>
          </a:prstGeom>
        </p:spPr>
        <p:txBody>
          <a:bodyPr anchorCtr="0" anchor="t" bIns="0" lIns="0" spcFirstLastPara="1" rIns="0" wrap="square" tIns="360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653" name="Google Shape;653;p75"/>
          <p:cNvPicPr preferRelativeResize="0"/>
          <p:nvPr/>
        </p:nvPicPr>
        <p:blipFill>
          <a:blip r:embed="rId3">
            <a:alphaModFix/>
          </a:blip>
          <a:stretch>
            <a:fillRect/>
          </a:stretch>
        </p:blipFill>
        <p:spPr>
          <a:xfrm>
            <a:off x="7272300" y="3311774"/>
            <a:ext cx="4876350" cy="3306500"/>
          </a:xfrm>
          <a:prstGeom prst="rect">
            <a:avLst/>
          </a:prstGeom>
          <a:noFill/>
          <a:ln>
            <a:noFill/>
          </a:ln>
        </p:spPr>
      </p:pic>
      <p:pic>
        <p:nvPicPr>
          <p:cNvPr id="654" name="Google Shape;654;p75"/>
          <p:cNvPicPr preferRelativeResize="0"/>
          <p:nvPr/>
        </p:nvPicPr>
        <p:blipFill rotWithShape="1">
          <a:blip r:embed="rId4">
            <a:alphaModFix/>
          </a:blip>
          <a:srcRect b="0" l="0" r="0" t="0"/>
          <a:stretch/>
        </p:blipFill>
        <p:spPr>
          <a:xfrm>
            <a:off x="197125" y="3495325"/>
            <a:ext cx="6933151" cy="3122950"/>
          </a:xfrm>
          <a:prstGeom prst="rect">
            <a:avLst/>
          </a:prstGeom>
          <a:noFill/>
          <a:ln>
            <a:noFill/>
          </a:ln>
        </p:spPr>
      </p:pic>
      <p:cxnSp>
        <p:nvCxnSpPr>
          <p:cNvPr id="655" name="Google Shape;655;p75"/>
          <p:cNvCxnSpPr/>
          <p:nvPr/>
        </p:nvCxnSpPr>
        <p:spPr>
          <a:xfrm>
            <a:off x="5135025" y="4858325"/>
            <a:ext cx="2822100" cy="10167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656" name="Google Shape;656;p75"/>
          <p:cNvSpPr txBox="1"/>
          <p:nvPr/>
        </p:nvSpPr>
        <p:spPr>
          <a:xfrm>
            <a:off x="360000" y="4834825"/>
            <a:ext cx="9159000" cy="633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2200">
              <a:solidFill>
                <a:srgbClr val="00B05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76"/>
          <p:cNvSpPr txBox="1"/>
          <p:nvPr>
            <p:ph type="title"/>
          </p:nvPr>
        </p:nvSpPr>
        <p:spPr>
          <a:xfrm>
            <a:off x="360000" y="761684"/>
            <a:ext cx="6543900" cy="3774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Better super pixels? </a:t>
            </a:r>
            <a:endParaRPr/>
          </a:p>
        </p:txBody>
      </p:sp>
      <p:sp>
        <p:nvSpPr>
          <p:cNvPr id="663" name="Google Shape;663;p76"/>
          <p:cNvSpPr txBox="1"/>
          <p:nvPr>
            <p:ph idx="1" type="body"/>
          </p:nvPr>
        </p:nvSpPr>
        <p:spPr>
          <a:xfrm>
            <a:off x="1487488" y="1858409"/>
            <a:ext cx="7976400" cy="561600"/>
          </a:xfrm>
          <a:prstGeom prst="rect">
            <a:avLst/>
          </a:prstGeom>
        </p:spPr>
        <p:txBody>
          <a:bodyPr anchorCtr="0" anchor="t" bIns="0" lIns="0" spcFirstLastPara="1" rIns="0" wrap="square" tIns="0">
            <a:noAutofit/>
          </a:bodyPr>
          <a:lstStyle/>
          <a:p>
            <a:pPr indent="0" lvl="0" marL="0" rtl="0" algn="l">
              <a:spcBef>
                <a:spcPts val="2400"/>
              </a:spcBef>
              <a:spcAft>
                <a:spcPts val="300"/>
              </a:spcAft>
              <a:buNone/>
            </a:pPr>
            <a:r>
              <a:t/>
            </a:r>
            <a:endParaRPr/>
          </a:p>
        </p:txBody>
      </p:sp>
      <p:sp>
        <p:nvSpPr>
          <p:cNvPr id="664" name="Google Shape;664;p76"/>
          <p:cNvSpPr txBox="1"/>
          <p:nvPr>
            <p:ph idx="12" type="sldNum"/>
          </p:nvPr>
        </p:nvSpPr>
        <p:spPr>
          <a:xfrm>
            <a:off x="360000" y="6516000"/>
            <a:ext cx="206700" cy="174900"/>
          </a:xfrm>
          <a:prstGeom prst="rect">
            <a:avLst/>
          </a:prstGeom>
        </p:spPr>
        <p:txBody>
          <a:bodyPr anchorCtr="0" anchor="t" bIns="0" lIns="0" spcFirstLastPara="1" rIns="0" wrap="square" tIns="36000">
            <a:noAutofit/>
          </a:bodyPr>
          <a:lstStyle/>
          <a:p>
            <a:pPr indent="0" lvl="0" marL="0" rtl="0" algn="l">
              <a:spcBef>
                <a:spcPts val="0"/>
              </a:spcBef>
              <a:spcAft>
                <a:spcPts val="0"/>
              </a:spcAft>
              <a:buNone/>
            </a:pPr>
            <a:fld id="{00000000-1234-1234-1234-123412341234}" type="slidenum">
              <a:rPr lang="en-US"/>
              <a:t>‹#›</a:t>
            </a:fld>
            <a:endParaRPr/>
          </a:p>
        </p:txBody>
      </p:sp>
      <p:sp>
        <p:nvSpPr>
          <p:cNvPr id="665" name="Google Shape;665;p76"/>
          <p:cNvSpPr txBox="1"/>
          <p:nvPr/>
        </p:nvSpPr>
        <p:spPr>
          <a:xfrm>
            <a:off x="360000" y="4637675"/>
            <a:ext cx="6757500" cy="633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2200">
              <a:solidFill>
                <a:schemeClr val="accent2"/>
              </a:solidFill>
            </a:endParaRPr>
          </a:p>
          <a:p>
            <a:pPr indent="0" lvl="0" marL="0" rtl="0" algn="l">
              <a:lnSpc>
                <a:spcPct val="90000"/>
              </a:lnSpc>
              <a:spcBef>
                <a:spcPts val="0"/>
              </a:spcBef>
              <a:spcAft>
                <a:spcPts val="0"/>
              </a:spcAft>
              <a:buNone/>
            </a:pPr>
            <a:r>
              <a:rPr b="1" lang="en-US" sz="2200">
                <a:solidFill>
                  <a:srgbClr val="00B050"/>
                </a:solidFill>
              </a:rPr>
              <a:t>Not only that, we can have multiple features per grid (super pixel) thanks to the output feature maps</a:t>
            </a:r>
            <a:endParaRPr b="1" sz="2200">
              <a:solidFill>
                <a:srgbClr val="00B050"/>
              </a:solidFill>
            </a:endParaRPr>
          </a:p>
          <a:p>
            <a:pPr indent="0" lvl="0" marL="0" rtl="0" algn="l">
              <a:lnSpc>
                <a:spcPct val="90000"/>
              </a:lnSpc>
              <a:spcBef>
                <a:spcPts val="0"/>
              </a:spcBef>
              <a:spcAft>
                <a:spcPts val="0"/>
              </a:spcAft>
              <a:buNone/>
            </a:pPr>
            <a:r>
              <a:t/>
            </a:r>
            <a:endParaRPr b="1" sz="2200">
              <a:solidFill>
                <a:schemeClr val="accent2"/>
              </a:solidFill>
            </a:endParaRPr>
          </a:p>
        </p:txBody>
      </p:sp>
      <p:pic>
        <p:nvPicPr>
          <p:cNvPr id="666" name="Google Shape;666;p76"/>
          <p:cNvPicPr preferRelativeResize="0"/>
          <p:nvPr/>
        </p:nvPicPr>
        <p:blipFill>
          <a:blip r:embed="rId3">
            <a:alphaModFix/>
          </a:blip>
          <a:stretch>
            <a:fillRect/>
          </a:stretch>
        </p:blipFill>
        <p:spPr>
          <a:xfrm>
            <a:off x="8175650" y="1139075"/>
            <a:ext cx="3563075" cy="3910001"/>
          </a:xfrm>
          <a:prstGeom prst="rect">
            <a:avLst/>
          </a:prstGeom>
          <a:noFill/>
          <a:ln>
            <a:noFill/>
          </a:ln>
        </p:spPr>
      </p:pic>
      <p:pic>
        <p:nvPicPr>
          <p:cNvPr id="667" name="Google Shape;667;p76"/>
          <p:cNvPicPr preferRelativeResize="0"/>
          <p:nvPr/>
        </p:nvPicPr>
        <p:blipFill>
          <a:blip r:embed="rId4">
            <a:alphaModFix/>
          </a:blip>
          <a:stretch>
            <a:fillRect/>
          </a:stretch>
        </p:blipFill>
        <p:spPr>
          <a:xfrm>
            <a:off x="360000" y="1390562"/>
            <a:ext cx="6612226" cy="3192775"/>
          </a:xfrm>
          <a:prstGeom prst="rect">
            <a:avLst/>
          </a:prstGeom>
          <a:noFill/>
          <a:ln>
            <a:noFill/>
          </a:ln>
        </p:spPr>
      </p:pic>
      <p:sp>
        <p:nvSpPr>
          <p:cNvPr id="668" name="Google Shape;668;p76"/>
          <p:cNvSpPr txBox="1"/>
          <p:nvPr/>
        </p:nvSpPr>
        <p:spPr>
          <a:xfrm>
            <a:off x="8250488" y="4986825"/>
            <a:ext cx="3413400" cy="1390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accent2"/>
                </a:solidFill>
              </a:rPr>
              <a:t>Each grid/super pixel will have a </a:t>
            </a:r>
            <a:r>
              <a:rPr lang="en-US" sz="1800" u="sng">
                <a:solidFill>
                  <a:schemeClr val="accent2"/>
                </a:solidFill>
              </a:rPr>
              <a:t>vector</a:t>
            </a:r>
            <a:r>
              <a:rPr lang="en-US" sz="1800">
                <a:solidFill>
                  <a:schemeClr val="accent2"/>
                </a:solidFill>
              </a:rPr>
              <a:t> of features (all grids form input feature map)</a:t>
            </a:r>
            <a:endParaRPr sz="1800">
              <a:solidFill>
                <a:schemeClr val="accent2"/>
              </a:solidFill>
            </a:endParaRPr>
          </a:p>
          <a:p>
            <a:pPr indent="0" lvl="0" marL="0" rtl="0" algn="l">
              <a:lnSpc>
                <a:spcPct val="90000"/>
              </a:lnSpc>
              <a:spcBef>
                <a:spcPts val="0"/>
              </a:spcBef>
              <a:spcAft>
                <a:spcPts val="0"/>
              </a:spcAft>
              <a:buNone/>
            </a:pPr>
            <a:r>
              <a:rPr lang="en-US" sz="1800">
                <a:solidFill>
                  <a:schemeClr val="accent2"/>
                </a:solidFill>
              </a:rPr>
              <a:t>Each class will have its own probability based on all input features (output feature map)</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WELCOME</a:t>
            </a:r>
            <a:endParaRPr/>
          </a:p>
        </p:txBody>
      </p:sp>
      <p:sp>
        <p:nvSpPr>
          <p:cNvPr id="202" name="Google Shape;202;p23"/>
          <p:cNvSpPr txBox="1"/>
          <p:nvPr>
            <p:ph idx="1" type="body"/>
          </p:nvPr>
        </p:nvSpPr>
        <p:spPr>
          <a:xfrm>
            <a:off x="431371" y="1295400"/>
            <a:ext cx="11760629" cy="54006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3F3F3F"/>
              </a:buClr>
              <a:buSzPts val="1679"/>
              <a:buFont typeface="Arial"/>
              <a:buNone/>
            </a:pPr>
            <a:r>
              <a:rPr lang="en-US" sz="1679" u="sng"/>
              <a:t>Ahmad EL-SALLAB</a:t>
            </a:r>
            <a:endParaRPr sz="1679" u="sng"/>
          </a:p>
          <a:p>
            <a:pPr indent="0" lvl="0" marL="0" rtl="0" algn="l">
              <a:lnSpc>
                <a:spcPct val="80000"/>
              </a:lnSpc>
              <a:spcBef>
                <a:spcPts val="3600"/>
              </a:spcBef>
              <a:spcAft>
                <a:spcPts val="0"/>
              </a:spcAft>
              <a:buClr>
                <a:srgbClr val="3F3F3F"/>
              </a:buClr>
              <a:buSzPts val="1679"/>
              <a:buFont typeface="Arial"/>
              <a:buNone/>
            </a:pPr>
            <a:r>
              <a:rPr lang="en-US" sz="1679"/>
              <a:t>Ph.D. Cairo University, 2010-2014</a:t>
            </a:r>
            <a:endParaRPr/>
          </a:p>
          <a:p>
            <a:pPr indent="0" lvl="0" marL="0" rtl="0" algn="l">
              <a:lnSpc>
                <a:spcPct val="80000"/>
              </a:lnSpc>
              <a:spcBef>
                <a:spcPts val="3600"/>
              </a:spcBef>
              <a:spcAft>
                <a:spcPts val="0"/>
              </a:spcAft>
              <a:buClr>
                <a:srgbClr val="3F3F3F"/>
              </a:buClr>
              <a:buSzPts val="1679"/>
              <a:buFont typeface="Arial"/>
              <a:buNone/>
            </a:pPr>
            <a:r>
              <a:rPr lang="en-US" sz="1679"/>
              <a:t>M.Sc., Cairo University, 2007-2009</a:t>
            </a:r>
            <a:endParaRPr/>
          </a:p>
          <a:p>
            <a:pPr indent="0" lvl="0" marL="0" rtl="0" algn="l">
              <a:lnSpc>
                <a:spcPct val="80000"/>
              </a:lnSpc>
              <a:spcBef>
                <a:spcPts val="3600"/>
              </a:spcBef>
              <a:spcAft>
                <a:spcPts val="0"/>
              </a:spcAft>
              <a:buClr>
                <a:srgbClr val="3F3F3F"/>
              </a:buClr>
              <a:buSzPts val="1679"/>
              <a:buFont typeface="Arial"/>
              <a:buNone/>
            </a:pPr>
            <a:r>
              <a:rPr lang="en-US" sz="1679"/>
              <a:t>Publications and research</a:t>
            </a:r>
            <a:endParaRPr/>
          </a:p>
          <a:p>
            <a:pPr indent="-192088" lvl="1" marL="534988" rtl="0" algn="l">
              <a:lnSpc>
                <a:spcPct val="80000"/>
              </a:lnSpc>
              <a:spcBef>
                <a:spcPts val="1200"/>
              </a:spcBef>
              <a:spcAft>
                <a:spcPts val="0"/>
              </a:spcAft>
              <a:buSzPts val="1120"/>
              <a:buChar char="►"/>
            </a:pPr>
            <a:r>
              <a:rPr lang="en-US" sz="1400"/>
              <a:t>18+ publications in ML/DL, Speech, Comp Vision, Robotics, NLP</a:t>
            </a:r>
            <a:endParaRPr/>
          </a:p>
          <a:p>
            <a:pPr indent="-192088" lvl="1" marL="534988" rtl="0" algn="l">
              <a:lnSpc>
                <a:spcPct val="80000"/>
              </a:lnSpc>
              <a:spcBef>
                <a:spcPts val="600"/>
              </a:spcBef>
              <a:spcAft>
                <a:spcPts val="0"/>
              </a:spcAft>
              <a:buSzPts val="1120"/>
              <a:buChar char="►"/>
            </a:pPr>
            <a:r>
              <a:rPr lang="en-US" sz="1400"/>
              <a:t>Research gate profile: Ahmad A. Al Sallab</a:t>
            </a:r>
            <a:endParaRPr sz="1679"/>
          </a:p>
          <a:p>
            <a:pPr indent="0" lvl="0" marL="0" rtl="0" algn="l">
              <a:lnSpc>
                <a:spcPct val="80000"/>
              </a:lnSpc>
              <a:spcBef>
                <a:spcPts val="3000"/>
              </a:spcBef>
              <a:spcAft>
                <a:spcPts val="0"/>
              </a:spcAft>
              <a:buClr>
                <a:srgbClr val="3F3F3F"/>
              </a:buClr>
              <a:buSzPts val="1679"/>
              <a:buFont typeface="Arial"/>
              <a:buNone/>
            </a:pPr>
            <a:r>
              <a:rPr lang="en-US" sz="1679"/>
              <a:t>Valeo, 2008-Now</a:t>
            </a:r>
            <a:endParaRPr/>
          </a:p>
          <a:p>
            <a:pPr indent="-192088" lvl="1" marL="534988" rtl="0" algn="l">
              <a:lnSpc>
                <a:spcPct val="80000"/>
              </a:lnSpc>
              <a:spcBef>
                <a:spcPts val="1200"/>
              </a:spcBef>
              <a:spcAft>
                <a:spcPts val="0"/>
              </a:spcAft>
              <a:buSzPts val="1120"/>
              <a:buChar char="►"/>
            </a:pPr>
            <a:r>
              <a:rPr lang="en-US" sz="1400"/>
              <a:t>Senior Expert of AI, Valeo Goup</a:t>
            </a:r>
            <a:endParaRPr sz="1400"/>
          </a:p>
          <a:p>
            <a:pPr indent="-192088" lvl="1" marL="534988" rtl="0" algn="l">
              <a:lnSpc>
                <a:spcPct val="80000"/>
              </a:lnSpc>
              <a:spcBef>
                <a:spcPts val="600"/>
              </a:spcBef>
              <a:spcAft>
                <a:spcPts val="0"/>
              </a:spcAft>
              <a:buSzPts val="1120"/>
              <a:buChar char="►"/>
            </a:pPr>
            <a:r>
              <a:rPr lang="en-US" sz="1400"/>
              <a:t>Senior Chief, Cairo AI Research Team</a:t>
            </a:r>
            <a:endParaRPr sz="1400"/>
          </a:p>
          <a:p>
            <a:pPr indent="0" lvl="0" marL="0" rtl="0" algn="l">
              <a:lnSpc>
                <a:spcPct val="80000"/>
              </a:lnSpc>
              <a:spcBef>
                <a:spcPts val="3000"/>
              </a:spcBef>
              <a:spcAft>
                <a:spcPts val="0"/>
              </a:spcAft>
              <a:buClr>
                <a:srgbClr val="3F3F3F"/>
              </a:buClr>
              <a:buSzPts val="1679"/>
              <a:buFont typeface="Arial"/>
              <a:buNone/>
            </a:pPr>
            <a:r>
              <a:rPr lang="en-US" sz="1679"/>
              <a:t>Intel, 2005-2008</a:t>
            </a:r>
            <a:endParaRPr/>
          </a:p>
          <a:p>
            <a:pPr indent="0" lvl="0" marL="0" rtl="0" algn="l">
              <a:lnSpc>
                <a:spcPct val="80000"/>
              </a:lnSpc>
              <a:spcBef>
                <a:spcPts val="3600"/>
              </a:spcBef>
              <a:spcAft>
                <a:spcPts val="0"/>
              </a:spcAft>
              <a:buClr>
                <a:srgbClr val="3F3F3F"/>
              </a:buClr>
              <a:buSzPts val="1679"/>
              <a:buFont typeface="Arial"/>
              <a:buNone/>
            </a:pPr>
            <a:r>
              <a:rPr lang="en-US" sz="1679"/>
              <a:t>Lecturer at Cairo University and Information Tech. Institute (ITI)</a:t>
            </a:r>
            <a:endParaRPr/>
          </a:p>
        </p:txBody>
      </p:sp>
      <p:pic>
        <p:nvPicPr>
          <p:cNvPr descr="https://rumsasubmissions.files.wordpress.com/2013/04/handshaking02.gif" id="203" name="Google Shape;203;p23"/>
          <p:cNvPicPr preferRelativeResize="0"/>
          <p:nvPr/>
        </p:nvPicPr>
        <p:blipFill rotWithShape="1">
          <a:blip r:embed="rId3">
            <a:alphaModFix/>
          </a:blip>
          <a:srcRect b="0" l="0" r="0" t="0"/>
          <a:stretch/>
        </p:blipFill>
        <p:spPr>
          <a:xfrm>
            <a:off x="8382000" y="1524000"/>
            <a:ext cx="3340100" cy="22860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77"/>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Fully Convolutional Model</a:t>
            </a:r>
            <a:endParaRPr/>
          </a:p>
        </p:txBody>
      </p:sp>
      <p:sp>
        <p:nvSpPr>
          <p:cNvPr id="674" name="Google Shape;674;p77"/>
          <p:cNvSpPr txBox="1"/>
          <p:nvPr>
            <p:ph idx="1" type="body"/>
          </p:nvPr>
        </p:nvSpPr>
        <p:spPr>
          <a:xfrm>
            <a:off x="360000" y="1858409"/>
            <a:ext cx="11473200" cy="11849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t/>
            </a:r>
            <a:endParaRPr/>
          </a:p>
        </p:txBody>
      </p:sp>
      <p:pic>
        <p:nvPicPr>
          <p:cNvPr descr="https://leonardoaraujosantos.gitbooks.io/artificial-inteligence/content/image_folder_3/Fully_Convolutional_Network_Semantic.PNG" id="675" name="Google Shape;675;p77"/>
          <p:cNvPicPr preferRelativeResize="0"/>
          <p:nvPr/>
        </p:nvPicPr>
        <p:blipFill rotWithShape="1">
          <a:blip r:embed="rId3">
            <a:alphaModFix/>
          </a:blip>
          <a:srcRect b="0" l="0" r="0" t="0"/>
          <a:stretch/>
        </p:blipFill>
        <p:spPr>
          <a:xfrm>
            <a:off x="6553200" y="2133600"/>
            <a:ext cx="5191125" cy="3009901"/>
          </a:xfrm>
          <a:prstGeom prst="rect">
            <a:avLst/>
          </a:prstGeom>
          <a:noFill/>
          <a:ln>
            <a:noFill/>
          </a:ln>
        </p:spPr>
      </p:pic>
      <p:pic>
        <p:nvPicPr>
          <p:cNvPr descr="https://leonardoaraujosantos.gitbooks.io/artificial-inteligence/content/image_folder_7/FCN.jpg" id="676" name="Google Shape;676;p77"/>
          <p:cNvPicPr preferRelativeResize="0"/>
          <p:nvPr/>
        </p:nvPicPr>
        <p:blipFill rotWithShape="1">
          <a:blip r:embed="rId4">
            <a:alphaModFix/>
          </a:blip>
          <a:srcRect b="0" l="0" r="0" t="0"/>
          <a:stretch/>
        </p:blipFill>
        <p:spPr>
          <a:xfrm>
            <a:off x="228600" y="1905000"/>
            <a:ext cx="5838825" cy="3314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78"/>
          <p:cNvSpPr txBox="1"/>
          <p:nvPr>
            <p:ph type="title"/>
          </p:nvPr>
        </p:nvSpPr>
        <p:spPr>
          <a:xfrm>
            <a:off x="360000" y="761684"/>
            <a:ext cx="6543900" cy="3774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Encoder-Decoder Architecture</a:t>
            </a:r>
            <a:endParaRPr/>
          </a:p>
        </p:txBody>
      </p:sp>
      <p:sp>
        <p:nvSpPr>
          <p:cNvPr id="683" name="Google Shape;683;p78"/>
          <p:cNvSpPr txBox="1"/>
          <p:nvPr>
            <p:ph idx="1" type="body"/>
          </p:nvPr>
        </p:nvSpPr>
        <p:spPr>
          <a:xfrm>
            <a:off x="483700" y="1190825"/>
            <a:ext cx="12192000" cy="561600"/>
          </a:xfrm>
          <a:prstGeom prst="rect">
            <a:avLst/>
          </a:prstGeom>
        </p:spPr>
        <p:txBody>
          <a:bodyPr anchorCtr="0" anchor="t" bIns="0" lIns="0" spcFirstLastPara="1" rIns="0" wrap="square" tIns="0">
            <a:noAutofit/>
          </a:bodyPr>
          <a:lstStyle/>
          <a:p>
            <a:pPr indent="0" lvl="0" marL="0" rtl="0" algn="l">
              <a:spcBef>
                <a:spcPts val="2400"/>
              </a:spcBef>
              <a:spcAft>
                <a:spcPts val="0"/>
              </a:spcAft>
              <a:buNone/>
            </a:pPr>
            <a:r>
              <a:rPr lang="en-US" sz="1400">
                <a:solidFill>
                  <a:srgbClr val="00B050"/>
                </a:solidFill>
              </a:rPr>
              <a:t>We could find a way using deep feature maps to get good super pixels</a:t>
            </a:r>
            <a:endParaRPr sz="1400">
              <a:solidFill>
                <a:srgbClr val="00B050"/>
              </a:solidFill>
            </a:endParaRPr>
          </a:p>
          <a:p>
            <a:pPr indent="0" lvl="0" marL="0" rtl="0" algn="l">
              <a:spcBef>
                <a:spcPts val="2400"/>
              </a:spcBef>
              <a:spcAft>
                <a:spcPts val="0"/>
              </a:spcAft>
              <a:buNone/>
            </a:pPr>
            <a:r>
              <a:rPr lang="en-US" sz="1400"/>
              <a:t>Now w</a:t>
            </a:r>
            <a:r>
              <a:rPr lang="en-US" sz="1400"/>
              <a:t>e are left with 2 more operations:</a:t>
            </a:r>
            <a:endParaRPr sz="1400"/>
          </a:p>
          <a:p>
            <a:pPr indent="0" lvl="0" marL="0" rtl="0" algn="l">
              <a:spcBef>
                <a:spcPts val="2400"/>
              </a:spcBef>
              <a:spcAft>
                <a:spcPts val="0"/>
              </a:spcAft>
              <a:buNone/>
            </a:pPr>
            <a:r>
              <a:rPr lang="en-US" sz="1400">
                <a:solidFill>
                  <a:srgbClr val="FF0000"/>
                </a:solidFill>
              </a:rPr>
              <a:t>1- Upsampling again to the original image size:done with deconv or bilinear upsampling </a:t>
            </a:r>
            <a:endParaRPr sz="1400">
              <a:solidFill>
                <a:srgbClr val="FF0000"/>
              </a:solidFill>
            </a:endParaRPr>
          </a:p>
          <a:p>
            <a:pPr indent="0" lvl="0" marL="0" rtl="0" algn="l">
              <a:spcBef>
                <a:spcPts val="2400"/>
              </a:spcBef>
              <a:spcAft>
                <a:spcPts val="0"/>
              </a:spcAft>
              <a:buNone/>
            </a:pPr>
            <a:r>
              <a:rPr lang="en-US" sz="1400">
                <a:solidFill>
                  <a:srgbClr val="FF0000"/>
                </a:solidFill>
              </a:rPr>
              <a:t>2- Class heatmaps:done with 1x1 conv with output feature maps = n_classes</a:t>
            </a:r>
            <a:endParaRPr sz="1400">
              <a:solidFill>
                <a:srgbClr val="FF0000"/>
              </a:solidFill>
            </a:endParaRPr>
          </a:p>
          <a:p>
            <a:pPr indent="0" lvl="0" marL="0" rtl="0" algn="l">
              <a:spcBef>
                <a:spcPts val="2400"/>
              </a:spcBef>
              <a:spcAft>
                <a:spcPts val="0"/>
              </a:spcAft>
              <a:buNone/>
            </a:pPr>
            <a:r>
              <a:t/>
            </a:r>
            <a:endParaRPr sz="1400"/>
          </a:p>
          <a:p>
            <a:pPr indent="0" lvl="0" marL="0" rtl="0" algn="l">
              <a:spcBef>
                <a:spcPts val="2400"/>
              </a:spcBef>
              <a:spcAft>
                <a:spcPts val="0"/>
              </a:spcAft>
              <a:buNone/>
            </a:pPr>
            <a:r>
              <a:t/>
            </a:r>
            <a:endParaRPr sz="1400"/>
          </a:p>
          <a:p>
            <a:pPr indent="0" lvl="0" marL="0" rtl="0" algn="l">
              <a:spcBef>
                <a:spcPts val="2400"/>
              </a:spcBef>
              <a:spcAft>
                <a:spcPts val="0"/>
              </a:spcAft>
              <a:buNone/>
            </a:pPr>
            <a:r>
              <a:t/>
            </a:r>
            <a:endParaRPr sz="1400"/>
          </a:p>
          <a:p>
            <a:pPr indent="0" lvl="0" marL="0" rtl="0" algn="l">
              <a:spcBef>
                <a:spcPts val="2400"/>
              </a:spcBef>
              <a:spcAft>
                <a:spcPts val="300"/>
              </a:spcAft>
              <a:buNone/>
            </a:pPr>
            <a:r>
              <a:t/>
            </a:r>
            <a:endParaRPr sz="1400"/>
          </a:p>
        </p:txBody>
      </p:sp>
      <p:sp>
        <p:nvSpPr>
          <p:cNvPr id="684" name="Google Shape;684;p78"/>
          <p:cNvSpPr txBox="1"/>
          <p:nvPr>
            <p:ph idx="12" type="sldNum"/>
          </p:nvPr>
        </p:nvSpPr>
        <p:spPr>
          <a:xfrm>
            <a:off x="360000" y="6516000"/>
            <a:ext cx="206700" cy="174900"/>
          </a:xfrm>
          <a:prstGeom prst="rect">
            <a:avLst/>
          </a:prstGeom>
        </p:spPr>
        <p:txBody>
          <a:bodyPr anchorCtr="0" anchor="t" bIns="0" lIns="0" spcFirstLastPara="1" rIns="0" wrap="square" tIns="36000">
            <a:noAutofit/>
          </a:bodyPr>
          <a:lstStyle/>
          <a:p>
            <a:pPr indent="0" lvl="0" marL="0" rtl="0" algn="l">
              <a:spcBef>
                <a:spcPts val="0"/>
              </a:spcBef>
              <a:spcAft>
                <a:spcPts val="0"/>
              </a:spcAft>
              <a:buNone/>
            </a:pPr>
            <a:fld id="{00000000-1234-1234-1234-123412341234}" type="slidenum">
              <a:rPr lang="en-US"/>
              <a:t>‹#›</a:t>
            </a:fld>
            <a:endParaRPr/>
          </a:p>
        </p:txBody>
      </p:sp>
      <p:pic>
        <p:nvPicPr>
          <p:cNvPr descr="https://leonardoaraujosantos.gitbooks.io/artificial-inteligence/content/image_folder_7/Deconvnet.png" id="685" name="Google Shape;685;p78"/>
          <p:cNvPicPr preferRelativeResize="0"/>
          <p:nvPr/>
        </p:nvPicPr>
        <p:blipFill rotWithShape="1">
          <a:blip r:embed="rId3">
            <a:alphaModFix/>
          </a:blip>
          <a:srcRect b="0" l="0" r="0" t="0"/>
          <a:stretch/>
        </p:blipFill>
        <p:spPr>
          <a:xfrm>
            <a:off x="1354570" y="3674050"/>
            <a:ext cx="8533000" cy="2134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79"/>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Encoder </a:t>
            </a:r>
            <a:endParaRPr/>
          </a:p>
        </p:txBody>
      </p:sp>
      <p:sp>
        <p:nvSpPr>
          <p:cNvPr id="692" name="Google Shape;692;p79"/>
          <p:cNvSpPr txBox="1"/>
          <p:nvPr>
            <p:ph idx="1" type="body"/>
          </p:nvPr>
        </p:nvSpPr>
        <p:spPr>
          <a:xfrm>
            <a:off x="214750" y="1139175"/>
            <a:ext cx="8988000" cy="1185000"/>
          </a:xfrm>
          <a:prstGeom prst="rect">
            <a:avLst/>
          </a:prstGeom>
        </p:spPr>
        <p:txBody>
          <a:bodyPr anchorCtr="0" anchor="t" bIns="0" lIns="0" spcFirstLastPara="1" rIns="0" wrap="square" tIns="0">
            <a:noAutofit/>
          </a:bodyPr>
          <a:lstStyle/>
          <a:p>
            <a:pPr indent="0" lvl="0" marL="0" rtl="0" algn="l">
              <a:spcBef>
                <a:spcPts val="2400"/>
              </a:spcBef>
              <a:spcAft>
                <a:spcPts val="0"/>
              </a:spcAft>
              <a:buNone/>
            </a:pPr>
            <a:r>
              <a:rPr b="1" lang="en-US" sz="1800" u="sng"/>
              <a:t>How to downsample?</a:t>
            </a:r>
            <a:endParaRPr b="1" sz="1800" u="sng"/>
          </a:p>
          <a:p>
            <a:pPr indent="0" lvl="0" marL="0" rtl="0" algn="l">
              <a:spcBef>
                <a:spcPts val="2400"/>
              </a:spcBef>
              <a:spcAft>
                <a:spcPts val="0"/>
              </a:spcAft>
              <a:buNone/>
            </a:pPr>
            <a:r>
              <a:rPr lang="en-US" sz="1800">
                <a:solidFill>
                  <a:schemeClr val="accent5"/>
                </a:solidFill>
              </a:rPr>
              <a:t>Just the ‘VALID’ conv downsizes the size</a:t>
            </a:r>
            <a:endParaRPr sz="1800">
              <a:solidFill>
                <a:schemeClr val="accent5"/>
              </a:solidFill>
            </a:endParaRPr>
          </a:p>
          <a:p>
            <a:pPr indent="0" lvl="0" marL="0" rtl="0" algn="l">
              <a:spcBef>
                <a:spcPts val="2400"/>
              </a:spcBef>
              <a:spcAft>
                <a:spcPts val="0"/>
              </a:spcAft>
              <a:buNone/>
            </a:pPr>
            <a:r>
              <a:rPr lang="en-US" sz="1800">
                <a:solidFill>
                  <a:srgbClr val="FF0000"/>
                </a:solidFill>
              </a:rPr>
              <a:t>But it’s not enough</a:t>
            </a:r>
            <a:endParaRPr sz="1800">
              <a:solidFill>
                <a:srgbClr val="FF0000"/>
              </a:solidFill>
            </a:endParaRPr>
          </a:p>
          <a:p>
            <a:pPr indent="0" lvl="0" marL="0" rtl="0" algn="l">
              <a:spcBef>
                <a:spcPts val="2400"/>
              </a:spcBef>
              <a:spcAft>
                <a:spcPts val="0"/>
              </a:spcAft>
              <a:buNone/>
            </a:pPr>
            <a:r>
              <a:rPr lang="en-US" sz="1800"/>
              <a:t>If we just use the raw image, keep the same size, or just use VALID conv we face t</a:t>
            </a:r>
            <a:r>
              <a:rPr lang="en-US" sz="1800">
                <a:solidFill>
                  <a:srgbClr val="FF0000"/>
                </a:solidFill>
              </a:rPr>
              <a:t>wo issues</a:t>
            </a:r>
            <a:r>
              <a:rPr lang="en-US" sz="1800"/>
              <a:t>:</a:t>
            </a:r>
            <a:endParaRPr sz="1800"/>
          </a:p>
          <a:p>
            <a:pPr indent="0" lvl="0" marL="0" rtl="0" algn="l">
              <a:spcBef>
                <a:spcPts val="2400"/>
              </a:spcBef>
              <a:spcAft>
                <a:spcPts val="0"/>
              </a:spcAft>
              <a:buNone/>
            </a:pPr>
            <a:r>
              <a:rPr lang="en-US" sz="1800"/>
              <a:t>1- No spatial </a:t>
            </a:r>
            <a:r>
              <a:rPr lang="en-US" sz="1800"/>
              <a:t>hierarchy</a:t>
            </a:r>
            <a:endParaRPr sz="1800"/>
          </a:p>
          <a:p>
            <a:pPr indent="0" lvl="0" marL="0" rtl="0" algn="l">
              <a:spcBef>
                <a:spcPts val="2400"/>
              </a:spcBef>
              <a:spcAft>
                <a:spcPts val="0"/>
              </a:spcAft>
              <a:buNone/>
            </a:pPr>
            <a:r>
              <a:rPr lang="en-US" sz="1800"/>
              <a:t>The division of image into grids is just the pixels!</a:t>
            </a:r>
            <a:endParaRPr sz="1800"/>
          </a:p>
          <a:p>
            <a:pPr indent="0" lvl="0" marL="0" rtl="0" algn="l">
              <a:spcBef>
                <a:spcPts val="2400"/>
              </a:spcBef>
              <a:spcAft>
                <a:spcPts val="1200"/>
              </a:spcAft>
              <a:buNone/>
            </a:pPr>
            <a:r>
              <a:rPr lang="en-US" sz="1800">
                <a:solidFill>
                  <a:srgbClr val="212121"/>
                </a:solidFill>
                <a:highlight>
                  <a:srgbClr val="FFFFFF"/>
                </a:highlight>
                <a:latin typeface="Roboto"/>
                <a:ea typeface="Roboto"/>
                <a:cs typeface="Roboto"/>
                <a:sym typeface="Roboto"/>
              </a:rPr>
              <a:t>Since we don't have any zooming out effect, the final feature map will divide the input input a lot of grids (say 20x20). This means that, the upper layers will be focusing on very small parts of the input image, which is not very different than if we used the original image as a feature!</a:t>
            </a:r>
            <a:endParaRPr sz="1800"/>
          </a:p>
        </p:txBody>
      </p:sp>
      <p:pic>
        <p:nvPicPr>
          <p:cNvPr id="693" name="Google Shape;693;p79"/>
          <p:cNvPicPr preferRelativeResize="0"/>
          <p:nvPr/>
        </p:nvPicPr>
        <p:blipFill>
          <a:blip r:embed="rId3">
            <a:alphaModFix/>
          </a:blip>
          <a:stretch>
            <a:fillRect/>
          </a:stretch>
        </p:blipFill>
        <p:spPr>
          <a:xfrm>
            <a:off x="8943425" y="1235900"/>
            <a:ext cx="2978824" cy="2077201"/>
          </a:xfrm>
          <a:prstGeom prst="rect">
            <a:avLst/>
          </a:prstGeom>
          <a:noFill/>
          <a:ln>
            <a:noFill/>
          </a:ln>
        </p:spPr>
      </p:pic>
      <p:sp>
        <p:nvSpPr>
          <p:cNvPr id="694" name="Google Shape;694;p79"/>
          <p:cNvSpPr/>
          <p:nvPr/>
        </p:nvSpPr>
        <p:spPr>
          <a:xfrm>
            <a:off x="6888775" y="3746738"/>
            <a:ext cx="5031900" cy="9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We need the features from the last convolution layer to contain information about the </a:t>
            </a:r>
            <a:r>
              <a:rPr b="1" lang="en-US"/>
              <a:t>totality </a:t>
            </a:r>
            <a:r>
              <a:rPr lang="en-US"/>
              <a:t>of the input.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80"/>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Encoder </a:t>
            </a:r>
            <a:endParaRPr/>
          </a:p>
        </p:txBody>
      </p:sp>
      <p:sp>
        <p:nvSpPr>
          <p:cNvPr id="701" name="Google Shape;701;p80"/>
          <p:cNvSpPr txBox="1"/>
          <p:nvPr>
            <p:ph idx="1" type="body"/>
          </p:nvPr>
        </p:nvSpPr>
        <p:spPr>
          <a:xfrm>
            <a:off x="214750" y="1139175"/>
            <a:ext cx="8988000" cy="1185000"/>
          </a:xfrm>
          <a:prstGeom prst="rect">
            <a:avLst/>
          </a:prstGeom>
        </p:spPr>
        <p:txBody>
          <a:bodyPr anchorCtr="0" anchor="t" bIns="0" lIns="0" spcFirstLastPara="1" rIns="0" wrap="square" tIns="0">
            <a:noAutofit/>
          </a:bodyPr>
          <a:lstStyle/>
          <a:p>
            <a:pPr indent="0" lvl="0" marL="0" rtl="0" algn="l">
              <a:spcBef>
                <a:spcPts val="2400"/>
              </a:spcBef>
              <a:spcAft>
                <a:spcPts val="0"/>
              </a:spcAft>
              <a:buNone/>
            </a:pPr>
            <a:r>
              <a:rPr b="1" lang="en-US" sz="1800" u="sng"/>
              <a:t>How to downsample?</a:t>
            </a:r>
            <a:endParaRPr b="1" sz="1800" u="sng"/>
          </a:p>
          <a:p>
            <a:pPr indent="0" lvl="0" marL="0" rtl="0" algn="l">
              <a:spcBef>
                <a:spcPts val="2400"/>
              </a:spcBef>
              <a:spcAft>
                <a:spcPts val="0"/>
              </a:spcAft>
              <a:buNone/>
            </a:pPr>
            <a:r>
              <a:rPr lang="en-US" sz="1800">
                <a:solidFill>
                  <a:schemeClr val="accent5"/>
                </a:solidFill>
              </a:rPr>
              <a:t>Just the ‘VALID’ conv downsizes the size</a:t>
            </a:r>
            <a:endParaRPr sz="1800">
              <a:solidFill>
                <a:schemeClr val="accent5"/>
              </a:solidFill>
            </a:endParaRPr>
          </a:p>
          <a:p>
            <a:pPr indent="0" lvl="0" marL="0" rtl="0" algn="l">
              <a:spcBef>
                <a:spcPts val="2400"/>
              </a:spcBef>
              <a:spcAft>
                <a:spcPts val="0"/>
              </a:spcAft>
              <a:buNone/>
            </a:pPr>
            <a:r>
              <a:rPr lang="en-US" sz="1800">
                <a:solidFill>
                  <a:srgbClr val="FF0000"/>
                </a:solidFill>
              </a:rPr>
              <a:t>But it’s not enough</a:t>
            </a:r>
            <a:endParaRPr sz="1800">
              <a:solidFill>
                <a:srgbClr val="FF0000"/>
              </a:solidFill>
            </a:endParaRPr>
          </a:p>
          <a:p>
            <a:pPr indent="0" lvl="0" marL="0" rtl="0" algn="l">
              <a:spcBef>
                <a:spcPts val="2400"/>
              </a:spcBef>
              <a:spcAft>
                <a:spcPts val="0"/>
              </a:spcAft>
              <a:buNone/>
            </a:pPr>
            <a:r>
              <a:rPr lang="en-US" sz="1800"/>
              <a:t>If we just use the raw image, keep the same size, or just use VALID conv we face </a:t>
            </a:r>
            <a:r>
              <a:rPr lang="en-US" sz="1800">
                <a:solidFill>
                  <a:srgbClr val="FF0000"/>
                </a:solidFill>
              </a:rPr>
              <a:t>two issues</a:t>
            </a:r>
            <a:r>
              <a:rPr lang="en-US" sz="1800"/>
              <a:t>:</a:t>
            </a:r>
            <a:endParaRPr sz="1800"/>
          </a:p>
          <a:p>
            <a:pPr indent="0" lvl="0" marL="0" rtl="0" algn="l">
              <a:spcBef>
                <a:spcPts val="2400"/>
              </a:spcBef>
              <a:spcAft>
                <a:spcPts val="0"/>
              </a:spcAft>
              <a:buNone/>
            </a:pPr>
            <a:r>
              <a:rPr lang="en-US" sz="1800"/>
              <a:t>2- The final feature map is huge!</a:t>
            </a:r>
            <a:endParaRPr sz="1800"/>
          </a:p>
          <a:p>
            <a:pPr indent="0" lvl="0" marL="0" rtl="0" algn="l">
              <a:spcBef>
                <a:spcPts val="2400"/>
              </a:spcBef>
              <a:spcAft>
                <a:spcPts val="0"/>
              </a:spcAft>
              <a:buNone/>
            </a:pPr>
            <a:r>
              <a:rPr lang="en-US" sz="1800"/>
              <a:t>We will have more features as we go. </a:t>
            </a:r>
            <a:endParaRPr sz="1800"/>
          </a:p>
          <a:p>
            <a:pPr indent="0" lvl="0" marL="0" rtl="0" algn="l">
              <a:spcBef>
                <a:spcPts val="2400"/>
              </a:spcBef>
              <a:spcAft>
                <a:spcPts val="0"/>
              </a:spcAft>
              <a:buNone/>
            </a:pPr>
            <a:r>
              <a:rPr lang="en-US" sz="1800"/>
              <a:t>We need to reduce the size of the feature map as we go deeper.</a:t>
            </a:r>
            <a:endParaRPr sz="1800"/>
          </a:p>
          <a:p>
            <a:pPr indent="0" lvl="0" marL="0" rtl="0" algn="l">
              <a:spcBef>
                <a:spcPts val="2400"/>
              </a:spcBef>
              <a:spcAft>
                <a:spcPts val="0"/>
              </a:spcAft>
              <a:buNone/>
            </a:pPr>
            <a:r>
              <a:t/>
            </a:r>
            <a:endParaRPr sz="1800"/>
          </a:p>
          <a:p>
            <a:pPr indent="0" lvl="0" marL="0" rtl="0" algn="l">
              <a:spcBef>
                <a:spcPts val="2400"/>
              </a:spcBef>
              <a:spcAft>
                <a:spcPts val="1200"/>
              </a:spcAft>
              <a:buNone/>
            </a:pPr>
            <a:r>
              <a:t/>
            </a:r>
            <a:endParaRPr sz="1800"/>
          </a:p>
        </p:txBody>
      </p:sp>
      <p:pic>
        <p:nvPicPr>
          <p:cNvPr id="702" name="Google Shape;702;p80"/>
          <p:cNvPicPr preferRelativeResize="0"/>
          <p:nvPr/>
        </p:nvPicPr>
        <p:blipFill>
          <a:blip r:embed="rId3">
            <a:alphaModFix/>
          </a:blip>
          <a:stretch>
            <a:fillRect/>
          </a:stretch>
        </p:blipFill>
        <p:spPr>
          <a:xfrm>
            <a:off x="8943425" y="1235900"/>
            <a:ext cx="2978824" cy="2077201"/>
          </a:xfrm>
          <a:prstGeom prst="rect">
            <a:avLst/>
          </a:prstGeom>
          <a:noFill/>
          <a:ln>
            <a:noFill/>
          </a:ln>
        </p:spPr>
      </p:pic>
      <p:sp>
        <p:nvSpPr>
          <p:cNvPr id="703" name="Google Shape;703;p80"/>
          <p:cNvSpPr/>
          <p:nvPr/>
        </p:nvSpPr>
        <p:spPr>
          <a:xfrm>
            <a:off x="7280700" y="4148450"/>
            <a:ext cx="4606500" cy="128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VGG Example:</a:t>
            </a:r>
            <a:endParaRPr b="1"/>
          </a:p>
          <a:p>
            <a:pPr indent="0" lvl="0" marL="0" rtl="0" algn="l">
              <a:spcBef>
                <a:spcPts val="0"/>
              </a:spcBef>
              <a:spcAft>
                <a:spcPts val="0"/>
              </a:spcAft>
              <a:buNone/>
            </a:pPr>
            <a:r>
              <a:rPr lang="en-US"/>
              <a:t>The final feature map has say 22 × 22 × 64 = 30,976 total coefficients per sample. </a:t>
            </a:r>
            <a:r>
              <a:rPr b="1" lang="en-US"/>
              <a:t>This is huge</a:t>
            </a:r>
            <a:r>
              <a:rPr lang="en-US"/>
              <a:t>. If you were to flatten it to stick a Dense layer of size 512 on top, that layer would have 15.8 million parameters.</a:t>
            </a:r>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81"/>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Downsampling - How?</a:t>
            </a:r>
            <a:endParaRPr/>
          </a:p>
        </p:txBody>
      </p:sp>
      <p:sp>
        <p:nvSpPr>
          <p:cNvPr id="710" name="Google Shape;710;p81"/>
          <p:cNvSpPr txBox="1"/>
          <p:nvPr>
            <p:ph idx="1" type="body"/>
          </p:nvPr>
        </p:nvSpPr>
        <p:spPr>
          <a:xfrm>
            <a:off x="360000" y="1858409"/>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1200"/>
              </a:spcAft>
              <a:buNone/>
            </a:pPr>
            <a:r>
              <a:rPr lang="en-US"/>
              <a:t>Stride 2 Conv</a:t>
            </a:r>
            <a:endParaRPr/>
          </a:p>
        </p:txBody>
      </p:sp>
      <p:pic>
        <p:nvPicPr>
          <p:cNvPr id="711" name="Google Shape;711;p81"/>
          <p:cNvPicPr preferRelativeResize="0"/>
          <p:nvPr/>
        </p:nvPicPr>
        <p:blipFill>
          <a:blip r:embed="rId3">
            <a:alphaModFix/>
          </a:blip>
          <a:stretch>
            <a:fillRect/>
          </a:stretch>
        </p:blipFill>
        <p:spPr>
          <a:xfrm>
            <a:off x="8504425" y="1535784"/>
            <a:ext cx="3038475" cy="2952750"/>
          </a:xfrm>
          <a:prstGeom prst="rect">
            <a:avLst/>
          </a:prstGeom>
          <a:noFill/>
          <a:ln>
            <a:noFill/>
          </a:ln>
        </p:spPr>
      </p:pic>
      <p:sp>
        <p:nvSpPr>
          <p:cNvPr id="712" name="Google Shape;712;p81"/>
          <p:cNvSpPr txBox="1"/>
          <p:nvPr/>
        </p:nvSpPr>
        <p:spPr>
          <a:xfrm>
            <a:off x="5052725" y="151215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b="1" lang="en-US" sz="1050">
                <a:solidFill>
                  <a:srgbClr val="212121"/>
                </a:solidFill>
                <a:latin typeface="Roboto"/>
                <a:ea typeface="Roboto"/>
                <a:cs typeface="Roboto"/>
                <a:sym typeface="Roboto"/>
              </a:rPr>
              <a:t>Stride 2 conv: Using stride 2 means the width and height of the feature map are downsampled by a factor of 2 (in addition to any changes induced by border effects). So in SAME conv (the most widely used type, we halve the size by stride 2 conv</a:t>
            </a:r>
            <a:endParaRPr b="1" sz="1050">
              <a:solidFill>
                <a:srgbClr val="212121"/>
              </a:solidFill>
              <a:latin typeface="Roboto"/>
              <a:ea typeface="Roboto"/>
              <a:cs typeface="Roboto"/>
              <a:sym typeface="Roboto"/>
            </a:endParaRPr>
          </a:p>
          <a:p>
            <a:pPr indent="0" lvl="0" marL="0" rtl="0" algn="l">
              <a:lnSpc>
                <a:spcPct val="115000"/>
              </a:lnSpc>
              <a:spcBef>
                <a:spcPts val="500"/>
              </a:spcBef>
              <a:spcAft>
                <a:spcPts val="500"/>
              </a:spcAft>
              <a:buNone/>
            </a:pPr>
            <a:r>
              <a:rPr lang="en-US" sz="1050">
                <a:solidFill>
                  <a:srgbClr val="212121"/>
                </a:solidFill>
                <a:latin typeface="Roboto"/>
                <a:ea typeface="Roboto"/>
                <a:cs typeface="Roboto"/>
                <a:sym typeface="Roboto"/>
              </a:rPr>
              <a:t>According to the equations (valid: (N-M+1)/S, normal: (N-M+2P)/S + 1) stride 2 conv gives roughtly half the size:</a:t>
            </a:r>
            <a:endParaRPr sz="1050">
              <a:solidFill>
                <a:srgbClr val="212121"/>
              </a:solidFill>
              <a:latin typeface="Roboto"/>
              <a:ea typeface="Roboto"/>
              <a:cs typeface="Roboto"/>
              <a:sym typeface="Roboto"/>
            </a:endParaRPr>
          </a:p>
        </p:txBody>
      </p:sp>
      <p:sp>
        <p:nvSpPr>
          <p:cNvPr id="713" name="Google Shape;713;p81"/>
          <p:cNvSpPr/>
          <p:nvPr/>
        </p:nvSpPr>
        <p:spPr>
          <a:xfrm>
            <a:off x="1224275" y="4336825"/>
            <a:ext cx="6380700" cy="100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Strided convolutions are rarely used in practice, although they can come in handy for some types of models; it’s good to be familiar with the concept.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82"/>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Downsampling - How?</a:t>
            </a:r>
            <a:endParaRPr/>
          </a:p>
        </p:txBody>
      </p:sp>
      <p:sp>
        <p:nvSpPr>
          <p:cNvPr id="720" name="Google Shape;720;p82"/>
          <p:cNvSpPr txBox="1"/>
          <p:nvPr>
            <p:ph idx="1" type="body"/>
          </p:nvPr>
        </p:nvSpPr>
        <p:spPr>
          <a:xfrm>
            <a:off x="360000" y="1858409"/>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0"/>
              </a:spcAft>
              <a:buNone/>
            </a:pPr>
            <a:r>
              <a:rPr lang="en-US"/>
              <a:t>Max Pooling</a:t>
            </a:r>
            <a:endParaRPr/>
          </a:p>
          <a:p>
            <a:pPr indent="0" lvl="0" marL="0" rtl="0" algn="l">
              <a:spcBef>
                <a:spcPts val="2400"/>
              </a:spcBef>
              <a:spcAft>
                <a:spcPts val="0"/>
              </a:spcAft>
              <a:buNone/>
            </a:pPr>
            <a:r>
              <a:t/>
            </a:r>
            <a:endParaRPr/>
          </a:p>
          <a:p>
            <a:pPr indent="0" lvl="0" marL="0" rtl="0" algn="l">
              <a:spcBef>
                <a:spcPts val="2400"/>
              </a:spcBef>
              <a:spcAft>
                <a:spcPts val="0"/>
              </a:spcAft>
              <a:buNone/>
            </a:pPr>
            <a:r>
              <a:rPr lang="en-US"/>
              <a:t>Not learnable!</a:t>
            </a:r>
            <a:endParaRPr/>
          </a:p>
          <a:p>
            <a:pPr indent="0" lvl="0" marL="0" rtl="0" algn="l">
              <a:spcBef>
                <a:spcPts val="2400"/>
              </a:spcBef>
              <a:spcAft>
                <a:spcPts val="1200"/>
              </a:spcAft>
              <a:buNone/>
            </a:pPr>
            <a:r>
              <a:rPr lang="en-US"/>
              <a:t>We could do Average Pool as well</a:t>
            </a:r>
            <a:endParaRPr/>
          </a:p>
        </p:txBody>
      </p:sp>
      <p:pic>
        <p:nvPicPr>
          <p:cNvPr id="721" name="Google Shape;721;p82"/>
          <p:cNvPicPr preferRelativeResize="0"/>
          <p:nvPr/>
        </p:nvPicPr>
        <p:blipFill>
          <a:blip r:embed="rId3">
            <a:alphaModFix/>
          </a:blip>
          <a:stretch>
            <a:fillRect/>
          </a:stretch>
        </p:blipFill>
        <p:spPr>
          <a:xfrm>
            <a:off x="7373525" y="1721800"/>
            <a:ext cx="3499675" cy="1458200"/>
          </a:xfrm>
          <a:prstGeom prst="rect">
            <a:avLst/>
          </a:prstGeom>
          <a:noFill/>
          <a:ln>
            <a:noFill/>
          </a:ln>
        </p:spPr>
      </p:pic>
      <p:sp>
        <p:nvSpPr>
          <p:cNvPr id="722" name="Google Shape;722;p82"/>
          <p:cNvSpPr/>
          <p:nvPr/>
        </p:nvSpPr>
        <p:spPr>
          <a:xfrm>
            <a:off x="7439000" y="3776575"/>
            <a:ext cx="3963300" cy="11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It’s conceptually similar to convolution, except that instead of transforming local patches via a learned linear transformation (the convolution kernel), they’re transformed via a </a:t>
            </a:r>
            <a:r>
              <a:rPr b="1" lang="en-US"/>
              <a:t>hardcoded max tensor operation</a:t>
            </a:r>
            <a:r>
              <a:rPr lang="en-US"/>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83"/>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Decoder</a:t>
            </a:r>
            <a:endParaRPr/>
          </a:p>
        </p:txBody>
      </p:sp>
      <p:sp>
        <p:nvSpPr>
          <p:cNvPr id="729" name="Google Shape;729;p83"/>
          <p:cNvSpPr txBox="1"/>
          <p:nvPr>
            <p:ph idx="1" type="body"/>
          </p:nvPr>
        </p:nvSpPr>
        <p:spPr>
          <a:xfrm>
            <a:off x="360000" y="1858409"/>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0"/>
              </a:spcAft>
              <a:buNone/>
            </a:pPr>
            <a:r>
              <a:rPr lang="en-US"/>
              <a:t>How to get back to original image size (mask)?</a:t>
            </a:r>
            <a:endParaRPr/>
          </a:p>
          <a:p>
            <a:pPr indent="-381000" lvl="0" marL="457200" rtl="0" algn="l">
              <a:spcBef>
                <a:spcPts val="2400"/>
              </a:spcBef>
              <a:spcAft>
                <a:spcPts val="0"/>
              </a:spcAft>
              <a:buSzPts val="2400"/>
              <a:buChar char="-"/>
            </a:pPr>
            <a:r>
              <a:rPr lang="en-US"/>
              <a:t>Max-unpooling</a:t>
            </a:r>
            <a:endParaRPr/>
          </a:p>
          <a:p>
            <a:pPr indent="-381000" lvl="0" marL="457200" rtl="0" algn="l">
              <a:spcBef>
                <a:spcPts val="0"/>
              </a:spcBef>
              <a:spcAft>
                <a:spcPts val="0"/>
              </a:spcAft>
              <a:buSzPts val="2400"/>
              <a:buChar char="-"/>
            </a:pPr>
            <a:r>
              <a:rPr lang="en-US"/>
              <a:t>Upsampling</a:t>
            </a:r>
            <a:endParaRPr/>
          </a:p>
          <a:p>
            <a:pPr indent="-381000" lvl="0" marL="457200" rtl="0" algn="l">
              <a:spcBef>
                <a:spcPts val="0"/>
              </a:spcBef>
              <a:spcAft>
                <a:spcPts val="0"/>
              </a:spcAft>
              <a:buSzPts val="2400"/>
              <a:buChar char="-"/>
            </a:pPr>
            <a:r>
              <a:rPr lang="en-US"/>
              <a:t>Transposed Conv (Learnable upsampling)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84"/>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Max-unpooling: Bed of nails</a:t>
            </a:r>
            <a:endParaRPr/>
          </a:p>
        </p:txBody>
      </p:sp>
      <p:sp>
        <p:nvSpPr>
          <p:cNvPr id="736" name="Google Shape;736;p84"/>
          <p:cNvSpPr txBox="1"/>
          <p:nvPr>
            <p:ph idx="1" type="body"/>
          </p:nvPr>
        </p:nvSpPr>
        <p:spPr>
          <a:xfrm>
            <a:off x="360000" y="1858409"/>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1200"/>
              </a:spcAft>
              <a:buNone/>
            </a:pPr>
            <a:r>
              <a:t/>
            </a:r>
            <a:endParaRPr/>
          </a:p>
        </p:txBody>
      </p:sp>
      <p:pic>
        <p:nvPicPr>
          <p:cNvPr id="737" name="Google Shape;737;p84"/>
          <p:cNvPicPr preferRelativeResize="0"/>
          <p:nvPr/>
        </p:nvPicPr>
        <p:blipFill>
          <a:blip r:embed="rId3">
            <a:alphaModFix/>
          </a:blip>
          <a:stretch>
            <a:fillRect/>
          </a:stretch>
        </p:blipFill>
        <p:spPr>
          <a:xfrm>
            <a:off x="2113325" y="1858409"/>
            <a:ext cx="6481622" cy="350979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85"/>
          <p:cNvSpPr txBox="1"/>
          <p:nvPr>
            <p:ph type="title"/>
          </p:nvPr>
        </p:nvSpPr>
        <p:spPr>
          <a:xfrm>
            <a:off x="360000" y="456975"/>
            <a:ext cx="86352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Max-unpooling: Memorize</a:t>
            </a:r>
            <a:endParaRPr/>
          </a:p>
        </p:txBody>
      </p:sp>
      <p:sp>
        <p:nvSpPr>
          <p:cNvPr id="744" name="Google Shape;744;p85"/>
          <p:cNvSpPr txBox="1"/>
          <p:nvPr>
            <p:ph idx="1" type="body"/>
          </p:nvPr>
        </p:nvSpPr>
        <p:spPr>
          <a:xfrm>
            <a:off x="359400" y="1329284"/>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1200"/>
              </a:spcAft>
              <a:buClr>
                <a:schemeClr val="dk1"/>
              </a:buClr>
              <a:buSzPts val="1100"/>
              <a:buFont typeface="Arial"/>
              <a:buNone/>
            </a:pPr>
            <a:r>
              <a:rPr lang="en-US"/>
              <a:t>Early attempts (SegNet): memorized unpooling. Keep track with max you take and spread it back.</a:t>
            </a:r>
            <a:endParaRPr/>
          </a:p>
        </p:txBody>
      </p:sp>
      <p:pic>
        <p:nvPicPr>
          <p:cNvPr id="745" name="Google Shape;745;p85"/>
          <p:cNvPicPr preferRelativeResize="0"/>
          <p:nvPr/>
        </p:nvPicPr>
        <p:blipFill>
          <a:blip r:embed="rId3">
            <a:alphaModFix/>
          </a:blip>
          <a:stretch>
            <a:fillRect/>
          </a:stretch>
        </p:blipFill>
        <p:spPr>
          <a:xfrm>
            <a:off x="2248175" y="2704384"/>
            <a:ext cx="6358546" cy="350979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86"/>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Upsampling</a:t>
            </a:r>
            <a:endParaRPr/>
          </a:p>
        </p:txBody>
      </p:sp>
      <p:sp>
        <p:nvSpPr>
          <p:cNvPr id="752" name="Google Shape;752;p86"/>
          <p:cNvSpPr txBox="1"/>
          <p:nvPr>
            <p:ph idx="1" type="body"/>
          </p:nvPr>
        </p:nvSpPr>
        <p:spPr>
          <a:xfrm>
            <a:off x="359400" y="1547159"/>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1200"/>
              </a:spcAft>
              <a:buClr>
                <a:schemeClr val="dk1"/>
              </a:buClr>
              <a:buSzPts val="1100"/>
              <a:buFont typeface="Arial"/>
              <a:buNone/>
            </a:pPr>
            <a:r>
              <a:rPr lang="en-US"/>
              <a:t>Upsample is simply the opposite of max pool. It can spread based on NN pixels, or using bilinear transforms.</a:t>
            </a:r>
            <a:endParaRPr/>
          </a:p>
        </p:txBody>
      </p:sp>
      <p:pic>
        <p:nvPicPr>
          <p:cNvPr id="753" name="Google Shape;753;p86"/>
          <p:cNvPicPr preferRelativeResize="0"/>
          <p:nvPr/>
        </p:nvPicPr>
        <p:blipFill>
          <a:blip r:embed="rId3">
            <a:alphaModFix/>
          </a:blip>
          <a:stretch>
            <a:fillRect/>
          </a:stretch>
        </p:blipFill>
        <p:spPr>
          <a:xfrm>
            <a:off x="2434950" y="2659509"/>
            <a:ext cx="5972175" cy="3286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AGENDA</a:t>
            </a:r>
            <a:endParaRPr/>
          </a:p>
        </p:txBody>
      </p:sp>
      <p:sp>
        <p:nvSpPr>
          <p:cNvPr id="209" name="Google Shape;209;p24"/>
          <p:cNvSpPr txBox="1"/>
          <p:nvPr>
            <p:ph idx="1" type="body"/>
          </p:nvPr>
        </p:nvSpPr>
        <p:spPr>
          <a:xfrm>
            <a:off x="360000" y="1858409"/>
            <a:ext cx="11473200" cy="5786199"/>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800"/>
              <a:buFont typeface="Arial"/>
              <a:buNone/>
            </a:pPr>
            <a:r>
              <a:rPr b="1" lang="en-US" sz="2800"/>
              <a:t>Part 1: From traditional computer vision to Deep Learning</a:t>
            </a:r>
            <a:endParaRPr/>
          </a:p>
          <a:p>
            <a:pPr indent="0" lvl="0" marL="0" rtl="0" algn="l">
              <a:spcBef>
                <a:spcPts val="3600"/>
              </a:spcBef>
              <a:spcAft>
                <a:spcPts val="0"/>
              </a:spcAft>
              <a:buClr>
                <a:srgbClr val="3F3F3F"/>
              </a:buClr>
              <a:buSzPts val="2800"/>
              <a:buFont typeface="Arial"/>
              <a:buNone/>
            </a:pPr>
            <a:r>
              <a:t/>
            </a:r>
            <a:endParaRPr b="1" sz="2800"/>
          </a:p>
          <a:p>
            <a:pPr indent="0" lvl="0" marL="0" rtl="0" algn="l">
              <a:spcBef>
                <a:spcPts val="3600"/>
              </a:spcBef>
              <a:spcAft>
                <a:spcPts val="0"/>
              </a:spcAft>
              <a:buClr>
                <a:srgbClr val="3F3F3F"/>
              </a:buClr>
              <a:buSzPts val="2800"/>
              <a:buFont typeface="Arial"/>
              <a:buNone/>
            </a:pPr>
            <a:r>
              <a:rPr b="1" lang="en-US" sz="2800"/>
              <a:t>Part 2: 2D Deep Learning for computer vision</a:t>
            </a:r>
            <a:endParaRPr/>
          </a:p>
          <a:p>
            <a:pPr indent="0" lvl="0" marL="0" rtl="0" algn="l">
              <a:spcBef>
                <a:spcPts val="3600"/>
              </a:spcBef>
              <a:spcAft>
                <a:spcPts val="0"/>
              </a:spcAft>
              <a:buClr>
                <a:srgbClr val="3F3F3F"/>
              </a:buClr>
              <a:buSzPts val="2800"/>
              <a:buFont typeface="Arial"/>
              <a:buNone/>
            </a:pPr>
            <a:r>
              <a:t/>
            </a:r>
            <a:endParaRPr b="1" sz="2800"/>
          </a:p>
          <a:p>
            <a:pPr indent="0" lvl="0" marL="0" rtl="0" algn="l">
              <a:spcBef>
                <a:spcPts val="3600"/>
              </a:spcBef>
              <a:spcAft>
                <a:spcPts val="0"/>
              </a:spcAft>
              <a:buClr>
                <a:srgbClr val="3F3F3F"/>
              </a:buClr>
              <a:buSzPts val="2800"/>
              <a:buFont typeface="Arial"/>
              <a:buNone/>
            </a:pPr>
            <a:r>
              <a:rPr b="1" lang="en-US" sz="2800"/>
              <a:t>Part 3: 3D Deep Learning for computer vision</a:t>
            </a:r>
            <a:endParaRPr/>
          </a:p>
          <a:p>
            <a:pPr indent="0" lvl="0" marL="0" rtl="0" algn="l">
              <a:spcBef>
                <a:spcPts val="3600"/>
              </a:spcBef>
              <a:spcAft>
                <a:spcPts val="0"/>
              </a:spcAft>
              <a:buClr>
                <a:srgbClr val="3F3F3F"/>
              </a:buClr>
              <a:buSzPts val="2800"/>
              <a:buFont typeface="Arial"/>
              <a:buNone/>
            </a:pPr>
            <a:r>
              <a:t/>
            </a:r>
            <a:endParaRPr b="1" sz="2800"/>
          </a:p>
          <a:p>
            <a:pPr indent="0" lvl="0" marL="0" rtl="0" algn="l">
              <a:spcBef>
                <a:spcPts val="3600"/>
              </a:spcBef>
              <a:spcAft>
                <a:spcPts val="0"/>
              </a:spcAft>
              <a:buClr>
                <a:srgbClr val="3F3F3F"/>
              </a:buClr>
              <a:buSzPts val="2800"/>
              <a:buFont typeface="Arial"/>
              <a:buNone/>
            </a:pPr>
            <a:r>
              <a:t/>
            </a:r>
            <a:endParaRPr b="1" sz="28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87"/>
          <p:cNvSpPr txBox="1"/>
          <p:nvPr>
            <p:ph type="title"/>
          </p:nvPr>
        </p:nvSpPr>
        <p:spPr>
          <a:xfrm>
            <a:off x="360000" y="456975"/>
            <a:ext cx="106896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Clr>
                <a:schemeClr val="dk1"/>
              </a:buClr>
              <a:buSzPts val="1100"/>
              <a:buFont typeface="Arial"/>
              <a:buNone/>
            </a:pPr>
            <a:r>
              <a:rPr lang="en-US"/>
              <a:t>Learnable upsampling = Transposed Conv</a:t>
            </a:r>
            <a:endParaRPr/>
          </a:p>
        </p:txBody>
      </p:sp>
      <p:sp>
        <p:nvSpPr>
          <p:cNvPr id="760" name="Google Shape;760;p87"/>
          <p:cNvSpPr txBox="1"/>
          <p:nvPr>
            <p:ph idx="1" type="body"/>
          </p:nvPr>
        </p:nvSpPr>
        <p:spPr>
          <a:xfrm>
            <a:off x="266625" y="1183000"/>
            <a:ext cx="5585100" cy="1185000"/>
          </a:xfrm>
          <a:prstGeom prst="rect">
            <a:avLst/>
          </a:prstGeom>
        </p:spPr>
        <p:txBody>
          <a:bodyPr anchorCtr="0" anchor="t" bIns="0" lIns="0" spcFirstLastPara="1" rIns="0" wrap="square" tIns="0">
            <a:noAutofit/>
          </a:bodyPr>
          <a:lstStyle/>
          <a:p>
            <a:pPr indent="0" lvl="0" marL="0" rtl="0" algn="l">
              <a:spcBef>
                <a:spcPts val="2400"/>
              </a:spcBef>
              <a:spcAft>
                <a:spcPts val="0"/>
              </a:spcAft>
              <a:buNone/>
            </a:pPr>
            <a:r>
              <a:rPr lang="en-US">
                <a:solidFill>
                  <a:srgbClr val="FF0000"/>
                </a:solidFill>
              </a:rPr>
              <a:t>Not Deconv: in DSP deconv is a different operation</a:t>
            </a:r>
            <a:endParaRPr>
              <a:solidFill>
                <a:srgbClr val="FF0000"/>
              </a:solidFill>
            </a:endParaRPr>
          </a:p>
          <a:p>
            <a:pPr indent="0" lvl="0" marL="0" rtl="0" algn="l">
              <a:spcBef>
                <a:spcPts val="2400"/>
              </a:spcBef>
              <a:spcAft>
                <a:spcPts val="0"/>
              </a:spcAft>
              <a:buNone/>
            </a:pPr>
            <a:r>
              <a:rPr lang="en-US" u="sng">
                <a:solidFill>
                  <a:schemeClr val="accent5"/>
                </a:solidFill>
              </a:rPr>
              <a:t>Transposed Convolution</a:t>
            </a:r>
            <a:endParaRPr u="sng">
              <a:solidFill>
                <a:schemeClr val="accent5"/>
              </a:solidFill>
            </a:endParaRPr>
          </a:p>
          <a:p>
            <a:pPr indent="-381000" lvl="0" marL="457200" rtl="0" algn="l">
              <a:spcBef>
                <a:spcPts val="2400"/>
              </a:spcBef>
              <a:spcAft>
                <a:spcPts val="0"/>
              </a:spcAft>
              <a:buSzPts val="2400"/>
              <a:buChar char="-"/>
            </a:pPr>
            <a:r>
              <a:rPr lang="en-US"/>
              <a:t>Take every pixel in the input</a:t>
            </a:r>
            <a:endParaRPr/>
          </a:p>
          <a:p>
            <a:pPr indent="-381000" lvl="0" marL="457200" rtl="0" algn="l">
              <a:spcBef>
                <a:spcPts val="0"/>
              </a:spcBef>
              <a:spcAft>
                <a:spcPts val="0"/>
              </a:spcAft>
              <a:buSzPts val="2400"/>
              <a:buChar char="-"/>
            </a:pPr>
            <a:r>
              <a:rPr lang="en-US"/>
              <a:t>Multiply it by the filter (3x3)</a:t>
            </a:r>
            <a:endParaRPr/>
          </a:p>
          <a:p>
            <a:pPr indent="-381000" lvl="0" marL="457200" rtl="0" algn="l">
              <a:spcBef>
                <a:spcPts val="0"/>
              </a:spcBef>
              <a:spcAft>
                <a:spcPts val="0"/>
              </a:spcAft>
              <a:buSzPts val="2400"/>
              <a:buChar char="-"/>
            </a:pPr>
            <a:r>
              <a:rPr lang="en-US"/>
              <a:t>Apply the resulting 3x3 values (size=kernel size) to the part of the output (3x3 region)</a:t>
            </a:r>
            <a:endParaRPr/>
          </a:p>
        </p:txBody>
      </p:sp>
      <p:pic>
        <p:nvPicPr>
          <p:cNvPr id="761" name="Google Shape;761;p87"/>
          <p:cNvPicPr preferRelativeResize="0"/>
          <p:nvPr/>
        </p:nvPicPr>
        <p:blipFill>
          <a:blip r:embed="rId3">
            <a:alphaModFix/>
          </a:blip>
          <a:stretch>
            <a:fillRect/>
          </a:stretch>
        </p:blipFill>
        <p:spPr>
          <a:xfrm>
            <a:off x="6012250" y="1183000"/>
            <a:ext cx="6076950" cy="3419475"/>
          </a:xfrm>
          <a:prstGeom prst="rect">
            <a:avLst/>
          </a:prstGeom>
          <a:noFill/>
          <a:ln>
            <a:noFill/>
          </a:ln>
        </p:spPr>
      </p:pic>
      <p:pic>
        <p:nvPicPr>
          <p:cNvPr id="762" name="Google Shape;762;p87"/>
          <p:cNvPicPr preferRelativeResize="0"/>
          <p:nvPr/>
        </p:nvPicPr>
        <p:blipFill>
          <a:blip r:embed="rId4">
            <a:alphaModFix/>
          </a:blip>
          <a:stretch>
            <a:fillRect/>
          </a:stretch>
        </p:blipFill>
        <p:spPr>
          <a:xfrm>
            <a:off x="7866975" y="4711876"/>
            <a:ext cx="1688599" cy="16926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88"/>
          <p:cNvSpPr txBox="1"/>
          <p:nvPr>
            <p:ph type="title"/>
          </p:nvPr>
        </p:nvSpPr>
        <p:spPr>
          <a:xfrm>
            <a:off x="360000" y="456975"/>
            <a:ext cx="104613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Clr>
                <a:schemeClr val="dk1"/>
              </a:buClr>
              <a:buSzPts val="1100"/>
              <a:buFont typeface="Arial"/>
              <a:buNone/>
            </a:pPr>
            <a:r>
              <a:rPr lang="en-US"/>
              <a:t>Why this is called Transposed Conv?</a:t>
            </a:r>
            <a:endParaRPr/>
          </a:p>
        </p:txBody>
      </p:sp>
      <p:sp>
        <p:nvSpPr>
          <p:cNvPr id="769" name="Google Shape;769;p88"/>
          <p:cNvSpPr txBox="1"/>
          <p:nvPr>
            <p:ph idx="1" type="body"/>
          </p:nvPr>
        </p:nvSpPr>
        <p:spPr>
          <a:xfrm>
            <a:off x="360000" y="1858409"/>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1200"/>
              </a:spcAft>
              <a:buNone/>
            </a:pPr>
            <a:r>
              <a:t/>
            </a:r>
            <a:endParaRPr/>
          </a:p>
        </p:txBody>
      </p:sp>
      <p:pic>
        <p:nvPicPr>
          <p:cNvPr id="770" name="Google Shape;770;p88"/>
          <p:cNvPicPr preferRelativeResize="0"/>
          <p:nvPr/>
        </p:nvPicPr>
        <p:blipFill>
          <a:blip r:embed="rId3">
            <a:alphaModFix/>
          </a:blip>
          <a:stretch>
            <a:fillRect/>
          </a:stretch>
        </p:blipFill>
        <p:spPr>
          <a:xfrm>
            <a:off x="1947300" y="1400897"/>
            <a:ext cx="8189251" cy="46156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89"/>
          <p:cNvSpPr txBox="1"/>
          <p:nvPr>
            <p:ph type="title"/>
          </p:nvPr>
        </p:nvSpPr>
        <p:spPr>
          <a:xfrm>
            <a:off x="360000" y="456975"/>
            <a:ext cx="98907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Why this is called Transposed Conv?</a:t>
            </a:r>
            <a:endParaRPr/>
          </a:p>
        </p:txBody>
      </p:sp>
      <p:sp>
        <p:nvSpPr>
          <p:cNvPr id="777" name="Google Shape;777;p89"/>
          <p:cNvSpPr txBox="1"/>
          <p:nvPr>
            <p:ph idx="1" type="body"/>
          </p:nvPr>
        </p:nvSpPr>
        <p:spPr>
          <a:xfrm>
            <a:off x="360000" y="1858409"/>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1200"/>
              </a:spcAft>
              <a:buNone/>
            </a:pPr>
            <a:r>
              <a:t/>
            </a:r>
            <a:endParaRPr/>
          </a:p>
        </p:txBody>
      </p:sp>
      <p:pic>
        <p:nvPicPr>
          <p:cNvPr id="778" name="Google Shape;778;p89"/>
          <p:cNvPicPr preferRelativeResize="0"/>
          <p:nvPr/>
        </p:nvPicPr>
        <p:blipFill>
          <a:blip r:embed="rId3">
            <a:alphaModFix/>
          </a:blip>
          <a:stretch>
            <a:fillRect/>
          </a:stretch>
        </p:blipFill>
        <p:spPr>
          <a:xfrm>
            <a:off x="2923025" y="1139175"/>
            <a:ext cx="7327675" cy="4067000"/>
          </a:xfrm>
          <a:prstGeom prst="rect">
            <a:avLst/>
          </a:prstGeom>
          <a:noFill/>
          <a:ln>
            <a:noFill/>
          </a:ln>
        </p:spPr>
      </p:pic>
      <p:sp>
        <p:nvSpPr>
          <p:cNvPr id="779" name="Google Shape;779;p89"/>
          <p:cNvSpPr/>
          <p:nvPr/>
        </p:nvSpPr>
        <p:spPr>
          <a:xfrm>
            <a:off x="1442150" y="5312100"/>
            <a:ext cx="8922600" cy="983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Sometimes called “</a:t>
            </a:r>
            <a:r>
              <a:rPr b="1" lang="en-US"/>
              <a:t>Backward strided conv</a:t>
            </a:r>
            <a:r>
              <a:rPr lang="en-US"/>
              <a:t>” since the equations of forward trans conv are the same as the backward propagation of gradients for normal conv (take the gradient and spread it back on the input based on the kernel weights)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90"/>
          <p:cNvSpPr txBox="1"/>
          <p:nvPr>
            <p:ph type="title"/>
          </p:nvPr>
        </p:nvSpPr>
        <p:spPr>
          <a:xfrm>
            <a:off x="360000" y="456975"/>
            <a:ext cx="98907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Why this is called Transposed Conv?</a:t>
            </a:r>
            <a:endParaRPr/>
          </a:p>
        </p:txBody>
      </p:sp>
      <p:sp>
        <p:nvSpPr>
          <p:cNvPr id="786" name="Google Shape;786;p90"/>
          <p:cNvSpPr txBox="1"/>
          <p:nvPr>
            <p:ph idx="1" type="body"/>
          </p:nvPr>
        </p:nvSpPr>
        <p:spPr>
          <a:xfrm>
            <a:off x="360000" y="1858409"/>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1200"/>
              </a:spcAft>
              <a:buNone/>
            </a:pPr>
            <a:r>
              <a:t/>
            </a:r>
            <a:endParaRPr/>
          </a:p>
        </p:txBody>
      </p:sp>
      <p:sp>
        <p:nvSpPr>
          <p:cNvPr id="787" name="Google Shape;787;p90"/>
          <p:cNvSpPr/>
          <p:nvPr/>
        </p:nvSpPr>
        <p:spPr>
          <a:xfrm>
            <a:off x="2697550" y="5384725"/>
            <a:ext cx="6972000" cy="422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When stride &gt; 1, conv transpose is no longer normal conv</a:t>
            </a:r>
            <a:endParaRPr b="1"/>
          </a:p>
        </p:txBody>
      </p:sp>
      <p:pic>
        <p:nvPicPr>
          <p:cNvPr id="788" name="Google Shape;788;p90"/>
          <p:cNvPicPr preferRelativeResize="0"/>
          <p:nvPr/>
        </p:nvPicPr>
        <p:blipFill>
          <a:blip r:embed="rId3">
            <a:alphaModFix/>
          </a:blip>
          <a:stretch>
            <a:fillRect/>
          </a:stretch>
        </p:blipFill>
        <p:spPr>
          <a:xfrm>
            <a:off x="2442026" y="1285074"/>
            <a:ext cx="6922840" cy="38811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91"/>
          <p:cNvSpPr txBox="1"/>
          <p:nvPr>
            <p:ph type="title"/>
          </p:nvPr>
        </p:nvSpPr>
        <p:spPr>
          <a:xfrm>
            <a:off x="360000" y="456975"/>
            <a:ext cx="97248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Tr</a:t>
            </a:r>
            <a:r>
              <a:rPr lang="en-US"/>
              <a:t>ansposed Conv = </a:t>
            </a:r>
            <a:r>
              <a:rPr lang="en-US"/>
              <a:t>Fractionally strided conv</a:t>
            </a:r>
            <a:endParaRPr/>
          </a:p>
        </p:txBody>
      </p:sp>
      <p:sp>
        <p:nvSpPr>
          <p:cNvPr id="795" name="Google Shape;795;p91"/>
          <p:cNvSpPr txBox="1"/>
          <p:nvPr>
            <p:ph idx="1" type="body"/>
          </p:nvPr>
        </p:nvSpPr>
        <p:spPr>
          <a:xfrm>
            <a:off x="266625" y="1183000"/>
            <a:ext cx="5585100" cy="1185000"/>
          </a:xfrm>
          <a:prstGeom prst="rect">
            <a:avLst/>
          </a:prstGeom>
        </p:spPr>
        <p:txBody>
          <a:bodyPr anchorCtr="0" anchor="t" bIns="0" lIns="0" spcFirstLastPara="1" rIns="0" wrap="square" tIns="0">
            <a:noAutofit/>
          </a:bodyPr>
          <a:lstStyle/>
          <a:p>
            <a:pPr indent="0" lvl="0" marL="0" rtl="0" algn="l">
              <a:spcBef>
                <a:spcPts val="2400"/>
              </a:spcBef>
              <a:spcAft>
                <a:spcPts val="0"/>
              </a:spcAft>
              <a:buNone/>
            </a:pPr>
            <a:r>
              <a:rPr i="1" lang="en-US"/>
              <a:t>Stride = ratio(movement in output/movement in input)</a:t>
            </a:r>
            <a:endParaRPr i="1"/>
          </a:p>
          <a:p>
            <a:pPr indent="0" lvl="0" marL="0" rtl="0" algn="l">
              <a:spcBef>
                <a:spcPts val="2400"/>
              </a:spcBef>
              <a:spcAft>
                <a:spcPts val="0"/>
              </a:spcAft>
              <a:buNone/>
            </a:pPr>
            <a:r>
              <a:rPr lang="en-US"/>
              <a:t>Stride 2 conv: The kernel moves 2 steps over the </a:t>
            </a:r>
            <a:r>
              <a:rPr lang="en-US" u="sng"/>
              <a:t>input</a:t>
            </a:r>
            <a:r>
              <a:rPr lang="en-US"/>
              <a:t> to give 1 </a:t>
            </a:r>
            <a:r>
              <a:rPr lang="en-US" u="sng"/>
              <a:t>output </a:t>
            </a:r>
            <a:r>
              <a:rPr lang="en-US"/>
              <a:t>pixel. </a:t>
            </a:r>
            <a:r>
              <a:rPr lang="en-US" u="sng"/>
              <a:t>Stride = 2</a:t>
            </a:r>
            <a:r>
              <a:rPr lang="en-US"/>
              <a:t>. Output size is ½ input size.</a:t>
            </a:r>
            <a:endParaRPr/>
          </a:p>
          <a:p>
            <a:pPr indent="0" lvl="0" marL="0" rtl="0" algn="l">
              <a:spcBef>
                <a:spcPts val="2400"/>
              </a:spcBef>
              <a:spcAft>
                <a:spcPts val="0"/>
              </a:spcAft>
              <a:buNone/>
            </a:pPr>
            <a:r>
              <a:t/>
            </a:r>
            <a:endParaRPr/>
          </a:p>
          <a:p>
            <a:pPr indent="0" lvl="0" marL="0" rtl="0" algn="l">
              <a:spcBef>
                <a:spcPts val="2400"/>
              </a:spcBef>
              <a:spcAft>
                <a:spcPts val="0"/>
              </a:spcAft>
              <a:buNone/>
            </a:pPr>
            <a:r>
              <a:t/>
            </a:r>
            <a:endParaRPr/>
          </a:p>
          <a:p>
            <a:pPr indent="0" lvl="0" marL="0" rtl="0" algn="l">
              <a:spcBef>
                <a:spcPts val="2400"/>
              </a:spcBef>
              <a:spcAft>
                <a:spcPts val="0"/>
              </a:spcAft>
              <a:buNone/>
            </a:pPr>
            <a:r>
              <a:t/>
            </a:r>
            <a:endParaRPr/>
          </a:p>
          <a:p>
            <a:pPr indent="0" lvl="0" marL="0" rtl="0" algn="l">
              <a:spcBef>
                <a:spcPts val="2400"/>
              </a:spcBef>
              <a:spcAft>
                <a:spcPts val="0"/>
              </a:spcAft>
              <a:buNone/>
            </a:pPr>
            <a:r>
              <a:t/>
            </a:r>
            <a:endParaRPr/>
          </a:p>
          <a:p>
            <a:pPr indent="0" lvl="0" marL="0" rtl="0" algn="l">
              <a:spcBef>
                <a:spcPts val="2400"/>
              </a:spcBef>
              <a:spcAft>
                <a:spcPts val="1200"/>
              </a:spcAft>
              <a:buNone/>
            </a:pPr>
            <a:r>
              <a:t/>
            </a:r>
            <a:endParaRPr u="sng"/>
          </a:p>
        </p:txBody>
      </p:sp>
      <p:pic>
        <p:nvPicPr>
          <p:cNvPr id="796" name="Google Shape;796;p91"/>
          <p:cNvPicPr preferRelativeResize="0"/>
          <p:nvPr/>
        </p:nvPicPr>
        <p:blipFill>
          <a:blip r:embed="rId3">
            <a:alphaModFix/>
          </a:blip>
          <a:stretch>
            <a:fillRect/>
          </a:stretch>
        </p:blipFill>
        <p:spPr>
          <a:xfrm>
            <a:off x="9581771" y="3797324"/>
            <a:ext cx="2546829" cy="2475249"/>
          </a:xfrm>
          <a:prstGeom prst="rect">
            <a:avLst/>
          </a:prstGeom>
          <a:noFill/>
          <a:ln>
            <a:noFill/>
          </a:ln>
        </p:spPr>
      </p:pic>
      <p:pic>
        <p:nvPicPr>
          <p:cNvPr id="797" name="Google Shape;797;p91"/>
          <p:cNvPicPr preferRelativeResize="0"/>
          <p:nvPr/>
        </p:nvPicPr>
        <p:blipFill>
          <a:blip r:embed="rId4">
            <a:alphaModFix/>
          </a:blip>
          <a:stretch>
            <a:fillRect/>
          </a:stretch>
        </p:blipFill>
        <p:spPr>
          <a:xfrm>
            <a:off x="5652500" y="3885382"/>
            <a:ext cx="3984131" cy="2115675"/>
          </a:xfrm>
          <a:prstGeom prst="rect">
            <a:avLst/>
          </a:prstGeom>
          <a:noFill/>
          <a:ln>
            <a:noFill/>
          </a:ln>
        </p:spPr>
      </p:pic>
      <p:pic>
        <p:nvPicPr>
          <p:cNvPr id="798" name="Google Shape;798;p91"/>
          <p:cNvPicPr preferRelativeResize="0"/>
          <p:nvPr/>
        </p:nvPicPr>
        <p:blipFill>
          <a:blip r:embed="rId5">
            <a:alphaModFix/>
          </a:blip>
          <a:stretch>
            <a:fillRect/>
          </a:stretch>
        </p:blipFill>
        <p:spPr>
          <a:xfrm>
            <a:off x="702300" y="4017500"/>
            <a:ext cx="4007626" cy="2255075"/>
          </a:xfrm>
          <a:prstGeom prst="rect">
            <a:avLst/>
          </a:prstGeom>
          <a:noFill/>
          <a:ln>
            <a:noFill/>
          </a:ln>
        </p:spPr>
      </p:pic>
      <p:sp>
        <p:nvSpPr>
          <p:cNvPr id="799" name="Google Shape;799;p91"/>
          <p:cNvSpPr txBox="1"/>
          <p:nvPr/>
        </p:nvSpPr>
        <p:spPr>
          <a:xfrm>
            <a:off x="6465000" y="1379900"/>
            <a:ext cx="5727000" cy="1068600"/>
          </a:xfrm>
          <a:prstGeom prst="rect">
            <a:avLst/>
          </a:prstGeom>
          <a:noFill/>
          <a:ln>
            <a:noFill/>
          </a:ln>
        </p:spPr>
        <p:txBody>
          <a:bodyPr anchorCtr="0" anchor="t" bIns="91425" lIns="91425" spcFirstLastPara="1" rIns="91425" wrap="square" tIns="91425">
            <a:noAutofit/>
          </a:bodyPr>
          <a:lstStyle/>
          <a:p>
            <a:pPr indent="0" lvl="0" marL="0" rtl="0" algn="l">
              <a:spcBef>
                <a:spcPts val="2400"/>
              </a:spcBef>
              <a:spcAft>
                <a:spcPts val="1200"/>
              </a:spcAft>
              <a:buClr>
                <a:schemeClr val="dk1"/>
              </a:buClr>
              <a:buSzPts val="1100"/>
              <a:buFont typeface="Arial"/>
              <a:buNone/>
            </a:pPr>
            <a:r>
              <a:rPr lang="en-US" sz="2400">
                <a:solidFill>
                  <a:srgbClr val="3F3F3F"/>
                </a:solidFill>
              </a:rPr>
              <a:t>The filter moves 2 pixels in the </a:t>
            </a:r>
            <a:r>
              <a:rPr lang="en-US" sz="2400" u="sng">
                <a:solidFill>
                  <a:srgbClr val="3F3F3F"/>
                </a:solidFill>
              </a:rPr>
              <a:t>output</a:t>
            </a:r>
            <a:r>
              <a:rPr lang="en-US" sz="2400">
                <a:solidFill>
                  <a:srgbClr val="3F3F3F"/>
                </a:solidFill>
              </a:rPr>
              <a:t> for every 1 pixel in </a:t>
            </a:r>
            <a:r>
              <a:rPr lang="en-US" sz="2400" u="sng">
                <a:solidFill>
                  <a:srgbClr val="3F3F3F"/>
                </a:solidFill>
              </a:rPr>
              <a:t>input</a:t>
            </a:r>
            <a:r>
              <a:rPr lang="en-US" sz="2400">
                <a:solidFill>
                  <a:srgbClr val="3F3F3F"/>
                </a:solidFill>
              </a:rPr>
              <a:t>. </a:t>
            </a:r>
            <a:r>
              <a:rPr lang="en-US" sz="2400" u="sng">
                <a:solidFill>
                  <a:srgbClr val="3F3F3F"/>
                </a:solidFill>
              </a:rPr>
              <a:t>Stride = 1/2</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92"/>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Upsampling vs. Transposed Conv</a:t>
            </a:r>
            <a:endParaRPr/>
          </a:p>
        </p:txBody>
      </p:sp>
      <p:sp>
        <p:nvSpPr>
          <p:cNvPr id="806" name="Google Shape;806;p92"/>
          <p:cNvSpPr txBox="1"/>
          <p:nvPr>
            <p:ph idx="1" type="body"/>
          </p:nvPr>
        </p:nvSpPr>
        <p:spPr>
          <a:xfrm>
            <a:off x="360000" y="1139175"/>
            <a:ext cx="3914700" cy="1185000"/>
          </a:xfrm>
          <a:prstGeom prst="rect">
            <a:avLst/>
          </a:prstGeom>
        </p:spPr>
        <p:txBody>
          <a:bodyPr anchorCtr="0" anchor="t" bIns="0" lIns="0" spcFirstLastPara="1" rIns="0" wrap="square" tIns="0">
            <a:noAutofit/>
          </a:bodyPr>
          <a:lstStyle/>
          <a:p>
            <a:pPr indent="0" lvl="0" marL="0" rtl="0" algn="l">
              <a:spcBef>
                <a:spcPts val="2400"/>
              </a:spcBef>
              <a:spcAft>
                <a:spcPts val="1200"/>
              </a:spcAft>
              <a:buNone/>
            </a:pPr>
            <a:r>
              <a:rPr b="1" lang="en-US" sz="2000">
                <a:solidFill>
                  <a:srgbClr val="212121"/>
                </a:solidFill>
                <a:highlight>
                  <a:srgbClr val="FFFFFF"/>
                </a:highlight>
                <a:latin typeface="Roboto"/>
                <a:ea typeface="Roboto"/>
                <a:cs typeface="Roboto"/>
                <a:sym typeface="Roboto"/>
              </a:rPr>
              <a:t>What if (N-M+1)/S is a fraction?</a:t>
            </a:r>
            <a:r>
              <a:rPr lang="en-US" sz="2000">
                <a:solidFill>
                  <a:srgbClr val="212121"/>
                </a:solidFill>
                <a:highlight>
                  <a:srgbClr val="FFFFFF"/>
                </a:highlight>
                <a:latin typeface="Roboto"/>
                <a:ea typeface="Roboto"/>
                <a:cs typeface="Roboto"/>
                <a:sym typeface="Roboto"/>
              </a:rPr>
              <a:t> Unfortunately, transposed conv can easily have “uneven overlap,” putting more of the metaphorical paint in some places than others [7]. In particular, deconvolution has uneven overlap when the kernel size (the output window size) is not divisible by the stride (the spacing between points on the top)</a:t>
            </a:r>
            <a:endParaRPr sz="2000"/>
          </a:p>
        </p:txBody>
      </p:sp>
      <p:pic>
        <p:nvPicPr>
          <p:cNvPr id="807" name="Google Shape;807;p92"/>
          <p:cNvPicPr preferRelativeResize="0"/>
          <p:nvPr/>
        </p:nvPicPr>
        <p:blipFill>
          <a:blip r:embed="rId3">
            <a:alphaModFix/>
          </a:blip>
          <a:stretch>
            <a:fillRect/>
          </a:stretch>
        </p:blipFill>
        <p:spPr>
          <a:xfrm>
            <a:off x="7650700" y="4170825"/>
            <a:ext cx="3012600" cy="2253075"/>
          </a:xfrm>
          <a:prstGeom prst="rect">
            <a:avLst/>
          </a:prstGeom>
          <a:noFill/>
          <a:ln>
            <a:noFill/>
          </a:ln>
        </p:spPr>
      </p:pic>
      <p:sp>
        <p:nvSpPr>
          <p:cNvPr id="808" name="Google Shape;808;p92"/>
          <p:cNvSpPr txBox="1"/>
          <p:nvPr/>
        </p:nvSpPr>
        <p:spPr>
          <a:xfrm>
            <a:off x="7210750" y="5820475"/>
            <a:ext cx="7573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212121"/>
                </a:solidFill>
                <a:highlight>
                  <a:srgbClr val="FFFFFF"/>
                </a:highlight>
                <a:latin typeface="Roboto"/>
                <a:ea typeface="Roboto"/>
                <a:cs typeface="Roboto"/>
                <a:sym typeface="Roboto"/>
              </a:rPr>
              <a:t>Play with kernel and strid here: </a:t>
            </a:r>
            <a:r>
              <a:rPr lang="en-US" sz="1050" u="sng">
                <a:solidFill>
                  <a:schemeClr val="hlink"/>
                </a:solidFill>
                <a:highlight>
                  <a:srgbClr val="FFFFFF"/>
                </a:highlight>
                <a:latin typeface="Roboto"/>
                <a:ea typeface="Roboto"/>
                <a:cs typeface="Roboto"/>
                <a:sym typeface="Roboto"/>
                <a:hlinkClick r:id="rId4"/>
              </a:rPr>
              <a:t>https://distill.pub/2016/deconv-checkerboard/</a:t>
            </a:r>
            <a:endParaRPr/>
          </a:p>
        </p:txBody>
      </p:sp>
      <p:pic>
        <p:nvPicPr>
          <p:cNvPr id="809" name="Google Shape;809;p92"/>
          <p:cNvPicPr preferRelativeResize="0"/>
          <p:nvPr/>
        </p:nvPicPr>
        <p:blipFill>
          <a:blip r:embed="rId5">
            <a:alphaModFix/>
          </a:blip>
          <a:stretch>
            <a:fillRect/>
          </a:stretch>
        </p:blipFill>
        <p:spPr>
          <a:xfrm>
            <a:off x="6275950" y="1139175"/>
            <a:ext cx="4952100" cy="2786525"/>
          </a:xfrm>
          <a:prstGeom prst="rect">
            <a:avLst/>
          </a:prstGeom>
          <a:noFill/>
          <a:ln>
            <a:noFill/>
          </a:ln>
        </p:spPr>
      </p:pic>
      <p:sp>
        <p:nvSpPr>
          <p:cNvPr id="810" name="Google Shape;810;p92"/>
          <p:cNvSpPr/>
          <p:nvPr/>
        </p:nvSpPr>
        <p:spPr>
          <a:xfrm>
            <a:off x="352750" y="4834850"/>
            <a:ext cx="5561100" cy="1328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u="sng"/>
              <a:t>To avoid artifacts:</a:t>
            </a:r>
            <a:endParaRPr b="1" sz="1800" u="sng"/>
          </a:p>
          <a:p>
            <a:pPr indent="0" lvl="0" marL="0" rtl="0" algn="ctr">
              <a:spcBef>
                <a:spcPts val="0"/>
              </a:spcBef>
              <a:spcAft>
                <a:spcPts val="0"/>
              </a:spcAft>
              <a:buNone/>
            </a:pPr>
            <a:r>
              <a:rPr b="1" lang="en-US" sz="1800"/>
              <a:t>Upsampling is better than transposed conv</a:t>
            </a:r>
            <a:endParaRPr b="1" sz="1800"/>
          </a:p>
          <a:p>
            <a:pPr indent="0" lvl="0" marL="0" rtl="0" algn="ctr">
              <a:spcBef>
                <a:spcPts val="0"/>
              </a:spcBef>
              <a:spcAft>
                <a:spcPts val="0"/>
              </a:spcAft>
              <a:buNone/>
            </a:pPr>
            <a:r>
              <a:rPr lang="en-US" sz="1800"/>
              <a:t>Or</a:t>
            </a:r>
            <a:endParaRPr sz="1800"/>
          </a:p>
          <a:p>
            <a:pPr indent="0" lvl="0" marL="0" rtl="0" algn="ctr">
              <a:spcBef>
                <a:spcPts val="0"/>
              </a:spcBef>
              <a:spcAft>
                <a:spcPts val="0"/>
              </a:spcAft>
              <a:buNone/>
            </a:pPr>
            <a:r>
              <a:rPr lang="en-US" sz="1800"/>
              <a:t>Use proper kernel and strid (no fractions)</a:t>
            </a:r>
            <a:endParaRPr sz="18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93"/>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Decoder</a:t>
            </a:r>
            <a:endParaRPr/>
          </a:p>
        </p:txBody>
      </p:sp>
      <p:sp>
        <p:nvSpPr>
          <p:cNvPr id="817" name="Google Shape;817;p93"/>
          <p:cNvSpPr txBox="1"/>
          <p:nvPr>
            <p:ph idx="1" type="body"/>
          </p:nvPr>
        </p:nvSpPr>
        <p:spPr>
          <a:xfrm>
            <a:off x="360000" y="1298150"/>
            <a:ext cx="4879500" cy="1185000"/>
          </a:xfrm>
          <a:prstGeom prst="rect">
            <a:avLst/>
          </a:prstGeom>
        </p:spPr>
        <p:txBody>
          <a:bodyPr anchorCtr="0" anchor="t" bIns="0" lIns="0" spcFirstLastPara="1" rIns="0" wrap="square" tIns="0">
            <a:noAutofit/>
          </a:bodyPr>
          <a:lstStyle/>
          <a:p>
            <a:pPr indent="0" lvl="0" marL="0" rtl="0" algn="l">
              <a:spcBef>
                <a:spcPts val="2400"/>
              </a:spcBef>
              <a:spcAft>
                <a:spcPts val="0"/>
              </a:spcAft>
              <a:buClr>
                <a:schemeClr val="dk1"/>
              </a:buClr>
              <a:buSzPts val="1100"/>
              <a:buFont typeface="Arial"/>
              <a:buNone/>
            </a:pPr>
            <a:r>
              <a:rPr lang="en-US"/>
              <a:t>Upsample + Conv → UNet</a:t>
            </a:r>
            <a:endParaRPr/>
          </a:p>
          <a:p>
            <a:pPr indent="0" lvl="0" marL="0" rtl="0" algn="l">
              <a:spcBef>
                <a:spcPts val="2400"/>
              </a:spcBef>
              <a:spcAft>
                <a:spcPts val="0"/>
              </a:spcAft>
              <a:buClr>
                <a:schemeClr val="dk1"/>
              </a:buClr>
              <a:buSzPts val="1100"/>
              <a:buFont typeface="Arial"/>
              <a:buNone/>
            </a:pPr>
            <a:r>
              <a:rPr lang="en-US"/>
              <a:t>Another approach is to separate out upsampling to a higher resolution from convolution to compute features. For example, you might resize the image (using nearest-neighbor interpolation or bilinear interpolation) and then do a convolutional layer. This seems like a natural approach, and roughly similar methods have worked well in image super-resolution </a:t>
            </a:r>
            <a:endParaRPr/>
          </a:p>
          <a:p>
            <a:pPr indent="0" lvl="0" marL="0" rtl="0" algn="l">
              <a:spcBef>
                <a:spcPts val="2400"/>
              </a:spcBef>
              <a:spcAft>
                <a:spcPts val="1200"/>
              </a:spcAft>
              <a:buNone/>
            </a:pPr>
            <a:r>
              <a:t/>
            </a:r>
            <a:endParaRPr/>
          </a:p>
        </p:txBody>
      </p:sp>
      <p:pic>
        <p:nvPicPr>
          <p:cNvPr id="818" name="Google Shape;818;p93"/>
          <p:cNvPicPr preferRelativeResize="0"/>
          <p:nvPr/>
        </p:nvPicPr>
        <p:blipFill>
          <a:blip r:embed="rId3">
            <a:alphaModFix/>
          </a:blip>
          <a:stretch>
            <a:fillRect/>
          </a:stretch>
        </p:blipFill>
        <p:spPr>
          <a:xfrm>
            <a:off x="5758225" y="2573300"/>
            <a:ext cx="6350775" cy="18162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94"/>
          <p:cNvSpPr txBox="1"/>
          <p:nvPr>
            <p:ph type="title"/>
          </p:nvPr>
        </p:nvSpPr>
        <p:spPr>
          <a:xfrm>
            <a:off x="360000" y="456975"/>
            <a:ext cx="78675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How to get the class labels heatmap?</a:t>
            </a:r>
            <a:endParaRPr/>
          </a:p>
        </p:txBody>
      </p:sp>
      <p:sp>
        <p:nvSpPr>
          <p:cNvPr id="825" name="Google Shape;825;p94"/>
          <p:cNvSpPr txBox="1"/>
          <p:nvPr>
            <p:ph idx="1" type="body"/>
          </p:nvPr>
        </p:nvSpPr>
        <p:spPr>
          <a:xfrm>
            <a:off x="256250" y="1329275"/>
            <a:ext cx="5346300" cy="1185000"/>
          </a:xfrm>
          <a:prstGeom prst="rect">
            <a:avLst/>
          </a:prstGeom>
        </p:spPr>
        <p:txBody>
          <a:bodyPr anchorCtr="0" anchor="t" bIns="0" lIns="0" spcFirstLastPara="1" rIns="0" wrap="square" tIns="0">
            <a:noAutofit/>
          </a:bodyPr>
          <a:lstStyle/>
          <a:p>
            <a:pPr indent="0" lvl="0" marL="0" rtl="0" algn="l">
              <a:spcBef>
                <a:spcPts val="2400"/>
              </a:spcBef>
              <a:spcAft>
                <a:spcPts val="0"/>
              </a:spcAft>
              <a:buClr>
                <a:schemeClr val="dk1"/>
              </a:buClr>
              <a:buSzPts val="1100"/>
              <a:buFont typeface="Arial"/>
              <a:buNone/>
            </a:pPr>
            <a:r>
              <a:rPr lang="en-US" sz="1400"/>
              <a:t>D</a:t>
            </a:r>
            <a:r>
              <a:rPr lang="en-US" sz="1400"/>
              <a:t>one with 1x1 conv with output feature maps = n_classes</a:t>
            </a:r>
            <a:endParaRPr sz="1400"/>
          </a:p>
          <a:p>
            <a:pPr indent="0" lvl="0" marL="0" rtl="0" algn="l">
              <a:spcBef>
                <a:spcPts val="2400"/>
              </a:spcBef>
              <a:spcAft>
                <a:spcPts val="0"/>
              </a:spcAft>
              <a:buClr>
                <a:schemeClr val="dk1"/>
              </a:buClr>
              <a:buSzPts val="1100"/>
              <a:buFont typeface="Arial"/>
              <a:buNone/>
            </a:pPr>
            <a:r>
              <a:rPr lang="en-US" sz="1400"/>
              <a:t>1</a:t>
            </a:r>
            <a:r>
              <a:rPr lang="en-US" sz="1400"/>
              <a:t>x1 conv is a special operation that helps in reducing the number of feature maps, i.e. the depth of the feature maps.</a:t>
            </a:r>
            <a:endParaRPr sz="1400"/>
          </a:p>
          <a:p>
            <a:pPr indent="0" lvl="0" marL="0" rtl="0" algn="l">
              <a:spcBef>
                <a:spcPts val="2400"/>
              </a:spcBef>
              <a:spcAft>
                <a:spcPts val="0"/>
              </a:spcAft>
              <a:buClr>
                <a:schemeClr val="dk1"/>
              </a:buClr>
              <a:buSzPts val="1100"/>
              <a:buFont typeface="Arial"/>
              <a:buNone/>
            </a:pPr>
            <a:r>
              <a:rPr lang="en-US" sz="1400"/>
              <a:t>The 1x1 conv works as a per feature map weighted average to produce bigger or small number of input features maps as you want. A 1x1xout_maps shall produce the same input size (LxW) of the input feature maps, but with the required out_maps number, where every input feature map is multiplied by a weight, and the result is the weighted sum of all the input maps, and every out_map has such weights (cube).</a:t>
            </a:r>
            <a:endParaRPr sz="1400"/>
          </a:p>
          <a:p>
            <a:pPr indent="0" lvl="0" marL="0" rtl="0" algn="l">
              <a:spcBef>
                <a:spcPts val="2400"/>
              </a:spcBef>
              <a:spcAft>
                <a:spcPts val="0"/>
              </a:spcAft>
              <a:buClr>
                <a:schemeClr val="dk1"/>
              </a:buClr>
              <a:buSzPts val="1100"/>
              <a:buFont typeface="Arial"/>
              <a:buNone/>
            </a:pPr>
            <a:r>
              <a:t/>
            </a:r>
            <a:endParaRPr sz="1400"/>
          </a:p>
          <a:p>
            <a:pPr indent="0" lvl="0" marL="0" rtl="0" algn="l">
              <a:spcBef>
                <a:spcPts val="2400"/>
              </a:spcBef>
              <a:spcAft>
                <a:spcPts val="1200"/>
              </a:spcAft>
              <a:buNone/>
            </a:pPr>
            <a:r>
              <a:t/>
            </a:r>
            <a:endParaRPr sz="1400"/>
          </a:p>
        </p:txBody>
      </p:sp>
      <p:pic>
        <p:nvPicPr>
          <p:cNvPr id="826" name="Google Shape;826;p94"/>
          <p:cNvPicPr preferRelativeResize="0"/>
          <p:nvPr/>
        </p:nvPicPr>
        <p:blipFill>
          <a:blip r:embed="rId3">
            <a:alphaModFix/>
          </a:blip>
          <a:stretch>
            <a:fillRect/>
          </a:stretch>
        </p:blipFill>
        <p:spPr>
          <a:xfrm>
            <a:off x="6315250" y="1691401"/>
            <a:ext cx="5435325" cy="2464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95"/>
          <p:cNvSpPr txBox="1"/>
          <p:nvPr>
            <p:ph type="title"/>
          </p:nvPr>
        </p:nvSpPr>
        <p:spPr>
          <a:xfrm>
            <a:off x="360000" y="456986"/>
            <a:ext cx="88602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U-NET (SEGNET + SKIP CONNECTIONS)</a:t>
            </a:r>
            <a:endParaRPr/>
          </a:p>
        </p:txBody>
      </p:sp>
      <p:pic>
        <p:nvPicPr>
          <p:cNvPr id="832" name="Google Shape;832;p95"/>
          <p:cNvPicPr preferRelativeResize="0"/>
          <p:nvPr/>
        </p:nvPicPr>
        <p:blipFill rotWithShape="1">
          <a:blip r:embed="rId3">
            <a:alphaModFix/>
          </a:blip>
          <a:srcRect b="0" l="0" r="0" t="0"/>
          <a:stretch/>
        </p:blipFill>
        <p:spPr>
          <a:xfrm>
            <a:off x="1752600" y="1219200"/>
            <a:ext cx="3962400" cy="2329458"/>
          </a:xfrm>
          <a:prstGeom prst="rect">
            <a:avLst/>
          </a:prstGeom>
          <a:noFill/>
          <a:ln>
            <a:noFill/>
          </a:ln>
        </p:spPr>
      </p:pic>
      <p:pic>
        <p:nvPicPr>
          <p:cNvPr id="833" name="Google Shape;833;p95"/>
          <p:cNvPicPr preferRelativeResize="0"/>
          <p:nvPr/>
        </p:nvPicPr>
        <p:blipFill rotWithShape="1">
          <a:blip r:embed="rId4">
            <a:alphaModFix/>
          </a:blip>
          <a:srcRect b="0" l="0" r="0" t="0"/>
          <a:stretch/>
        </p:blipFill>
        <p:spPr>
          <a:xfrm>
            <a:off x="5620906" y="1524000"/>
            <a:ext cx="6571094" cy="4257675"/>
          </a:xfrm>
          <a:prstGeom prst="rect">
            <a:avLst/>
          </a:prstGeom>
          <a:noFill/>
          <a:ln>
            <a:noFill/>
          </a:ln>
        </p:spPr>
      </p:pic>
      <p:pic>
        <p:nvPicPr>
          <p:cNvPr descr="D:\outfile_0.jpg" id="834" name="Google Shape;834;p95"/>
          <p:cNvPicPr preferRelativeResize="0"/>
          <p:nvPr/>
        </p:nvPicPr>
        <p:blipFill rotWithShape="1">
          <a:blip r:embed="rId5">
            <a:alphaModFix/>
          </a:blip>
          <a:srcRect b="0" l="0" r="0" t="0"/>
          <a:stretch/>
        </p:blipFill>
        <p:spPr>
          <a:xfrm>
            <a:off x="1752600" y="4419600"/>
            <a:ext cx="3124200" cy="609600"/>
          </a:xfrm>
          <a:prstGeom prst="rect">
            <a:avLst/>
          </a:prstGeom>
          <a:noFill/>
          <a:ln>
            <a:noFill/>
          </a:ln>
        </p:spPr>
      </p:pic>
      <p:pic>
        <p:nvPicPr>
          <p:cNvPr id="835" name="Google Shape;835;p95"/>
          <p:cNvPicPr preferRelativeResize="0"/>
          <p:nvPr/>
        </p:nvPicPr>
        <p:blipFill rotWithShape="1">
          <a:blip r:embed="rId6">
            <a:alphaModFix/>
          </a:blip>
          <a:srcRect b="0" l="0" r="0" t="0"/>
          <a:stretch/>
        </p:blipFill>
        <p:spPr>
          <a:xfrm>
            <a:off x="304800" y="2514600"/>
            <a:ext cx="1054117" cy="3962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6"/>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SEMANTIC SEGMENTATION WITH SEGNET</a:t>
            </a:r>
            <a:endParaRPr/>
          </a:p>
        </p:txBody>
      </p:sp>
      <p:sp>
        <p:nvSpPr>
          <p:cNvPr id="841" name="Google Shape;841;p96"/>
          <p:cNvSpPr txBox="1"/>
          <p:nvPr>
            <p:ph idx="1" type="body"/>
          </p:nvPr>
        </p:nvSpPr>
        <p:spPr>
          <a:xfrm>
            <a:off x="360000" y="1858409"/>
            <a:ext cx="11473200" cy="36933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t/>
            </a:r>
            <a:endParaRPr/>
          </a:p>
        </p:txBody>
      </p:sp>
      <p:pic>
        <p:nvPicPr>
          <p:cNvPr descr="C:\Users\aelsalla\Google Drive\PostDoc\DAS\Presentations\Management\Expert day\SegNet.gif" id="842" name="Google Shape;842;p96"/>
          <p:cNvPicPr preferRelativeResize="0"/>
          <p:nvPr/>
        </p:nvPicPr>
        <p:blipFill rotWithShape="1">
          <a:blip r:embed="rId3">
            <a:alphaModFix/>
          </a:blip>
          <a:srcRect b="0" l="0" r="0" t="0"/>
          <a:stretch/>
        </p:blipFill>
        <p:spPr>
          <a:xfrm>
            <a:off x="609600" y="2057400"/>
            <a:ext cx="11108267" cy="3124200"/>
          </a:xfrm>
          <a:prstGeom prst="rect">
            <a:avLst/>
          </a:prstGeom>
          <a:noFill/>
          <a:ln>
            <a:noFill/>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AGENDA</a:t>
            </a:r>
            <a:endParaRPr/>
          </a:p>
        </p:txBody>
      </p:sp>
      <p:sp>
        <p:nvSpPr>
          <p:cNvPr id="215" name="Google Shape;215;p25"/>
          <p:cNvSpPr txBox="1"/>
          <p:nvPr>
            <p:ph idx="1" type="body"/>
          </p:nvPr>
        </p:nvSpPr>
        <p:spPr>
          <a:xfrm>
            <a:off x="360000" y="1858409"/>
            <a:ext cx="11473200" cy="221599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800"/>
              <a:buFont typeface="Arial"/>
              <a:buNone/>
            </a:pPr>
            <a:r>
              <a:rPr b="1" lang="en-US" sz="2800"/>
              <a:t>Part 1: From traditional computer vision to Deep Learning</a:t>
            </a:r>
            <a:endParaRPr/>
          </a:p>
          <a:p>
            <a:pPr indent="0" lvl="0" marL="0" rtl="0" algn="l">
              <a:spcBef>
                <a:spcPts val="3600"/>
              </a:spcBef>
              <a:spcAft>
                <a:spcPts val="0"/>
              </a:spcAft>
              <a:buClr>
                <a:srgbClr val="3F3F3F"/>
              </a:buClr>
              <a:buSzPts val="2800"/>
              <a:buFont typeface="Arial"/>
              <a:buNone/>
            </a:pPr>
            <a:r>
              <a:t/>
            </a:r>
            <a:endParaRPr b="1" sz="2800"/>
          </a:p>
          <a:p>
            <a:pPr indent="0" lvl="0" marL="0" rtl="0" algn="l">
              <a:spcBef>
                <a:spcPts val="3600"/>
              </a:spcBef>
              <a:spcAft>
                <a:spcPts val="0"/>
              </a:spcAft>
              <a:buClr>
                <a:srgbClr val="3F3F3F"/>
              </a:buClr>
              <a:buSzPts val="2800"/>
              <a:buFont typeface="Arial"/>
              <a:buNone/>
            </a:pPr>
            <a:r>
              <a:t/>
            </a:r>
            <a:endParaRPr b="1" sz="2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97"/>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Instance segmentation</a:t>
            </a:r>
            <a:endParaRPr/>
          </a:p>
        </p:txBody>
      </p:sp>
      <p:sp>
        <p:nvSpPr>
          <p:cNvPr id="849" name="Google Shape;849;p97"/>
          <p:cNvSpPr txBox="1"/>
          <p:nvPr>
            <p:ph idx="1" type="body"/>
          </p:nvPr>
        </p:nvSpPr>
        <p:spPr>
          <a:xfrm>
            <a:off x="359400" y="1464159"/>
            <a:ext cx="11473200" cy="1185000"/>
          </a:xfrm>
          <a:prstGeom prst="rect">
            <a:avLst/>
          </a:prstGeom>
        </p:spPr>
        <p:txBody>
          <a:bodyPr anchorCtr="0" anchor="t" bIns="0" lIns="0" spcFirstLastPara="1" rIns="0" wrap="square" tIns="0">
            <a:noAutofit/>
          </a:bodyPr>
          <a:lstStyle/>
          <a:p>
            <a:pPr indent="0" lvl="0" marL="0" rtl="0" algn="l">
              <a:spcBef>
                <a:spcPts val="2400"/>
              </a:spcBef>
              <a:spcAft>
                <a:spcPts val="1200"/>
              </a:spcAft>
              <a:buNone/>
            </a:pPr>
            <a:r>
              <a:rPr lang="en-US"/>
              <a:t>Instance segmentation = Object detection + semantic segmentation</a:t>
            </a:r>
            <a:endParaRPr/>
          </a:p>
        </p:txBody>
      </p:sp>
      <p:pic>
        <p:nvPicPr>
          <p:cNvPr id="850" name="Google Shape;850;p97"/>
          <p:cNvPicPr preferRelativeResize="0"/>
          <p:nvPr/>
        </p:nvPicPr>
        <p:blipFill>
          <a:blip r:embed="rId3">
            <a:alphaModFix/>
          </a:blip>
          <a:stretch>
            <a:fillRect/>
          </a:stretch>
        </p:blipFill>
        <p:spPr>
          <a:xfrm>
            <a:off x="1435000" y="2364246"/>
            <a:ext cx="8266670" cy="2237129"/>
          </a:xfrm>
          <a:prstGeom prst="rect">
            <a:avLst/>
          </a:prstGeom>
          <a:noFill/>
          <a:ln>
            <a:noFill/>
          </a:ln>
        </p:spPr>
      </p:pic>
      <p:sp>
        <p:nvSpPr>
          <p:cNvPr id="851" name="Google Shape;851;p97"/>
          <p:cNvSpPr txBox="1"/>
          <p:nvPr/>
        </p:nvSpPr>
        <p:spPr>
          <a:xfrm>
            <a:off x="715900" y="4591825"/>
            <a:ext cx="10582800" cy="697200"/>
          </a:xfrm>
          <a:prstGeom prst="rect">
            <a:avLst/>
          </a:prstGeom>
          <a:noFill/>
          <a:ln>
            <a:noFill/>
          </a:ln>
        </p:spPr>
        <p:txBody>
          <a:bodyPr anchorCtr="0" anchor="t" bIns="91425" lIns="91425" spcFirstLastPara="1" rIns="91425" wrap="square" tIns="91425">
            <a:noAutofit/>
          </a:bodyPr>
          <a:lstStyle/>
          <a:p>
            <a:pPr indent="0" lvl="0" marL="0" rtl="0" algn="l">
              <a:spcBef>
                <a:spcPts val="2400"/>
              </a:spcBef>
              <a:spcAft>
                <a:spcPts val="1200"/>
              </a:spcAft>
              <a:buNone/>
            </a:pPr>
            <a:r>
              <a:rPr lang="en-US" sz="2400">
                <a:solidFill>
                  <a:srgbClr val="FF0000"/>
                </a:solidFill>
              </a:rPr>
              <a:t>Can be done by programming (mask SS masks with OBB’s). But pixels within a box don’t all correspond to the same class. OBBs can overlap</a:t>
            </a:r>
            <a:endParaRPr>
              <a:solidFill>
                <a:srgbClr val="FF0000"/>
              </a:solidFill>
            </a:endParaRPr>
          </a:p>
        </p:txBody>
      </p:sp>
      <p:sp>
        <p:nvSpPr>
          <p:cNvPr id="852" name="Google Shape;852;p97"/>
          <p:cNvSpPr/>
          <p:nvPr/>
        </p:nvSpPr>
        <p:spPr>
          <a:xfrm>
            <a:off x="2894675" y="2392300"/>
            <a:ext cx="342300" cy="1711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98"/>
          <p:cNvSpPr txBox="1"/>
          <p:nvPr>
            <p:ph type="title"/>
          </p:nvPr>
        </p:nvSpPr>
        <p:spPr>
          <a:xfrm>
            <a:off x="360000" y="456986"/>
            <a:ext cx="6543900" cy="682200"/>
          </a:xfrm>
          <a:prstGeom prst="rect">
            <a:avLst/>
          </a:prstGeom>
        </p:spPr>
        <p:txBody>
          <a:bodyPr anchorCtr="0" anchor="b" bIns="72000" lIns="0" spcFirstLastPara="1" rIns="0" wrap="square" tIns="0">
            <a:noAutofit/>
          </a:bodyPr>
          <a:lstStyle/>
          <a:p>
            <a:pPr indent="0" lvl="0" marL="0" rtl="0" algn="l">
              <a:spcBef>
                <a:spcPts val="0"/>
              </a:spcBef>
              <a:spcAft>
                <a:spcPts val="0"/>
              </a:spcAft>
              <a:buNone/>
            </a:pPr>
            <a:r>
              <a:rPr lang="en-US"/>
              <a:t>Mask R-CNN</a:t>
            </a:r>
            <a:endParaRPr/>
          </a:p>
        </p:txBody>
      </p:sp>
      <p:sp>
        <p:nvSpPr>
          <p:cNvPr id="859" name="Google Shape;859;p98"/>
          <p:cNvSpPr txBox="1"/>
          <p:nvPr>
            <p:ph idx="1" type="body"/>
          </p:nvPr>
        </p:nvSpPr>
        <p:spPr>
          <a:xfrm>
            <a:off x="360000" y="1325925"/>
            <a:ext cx="3675900" cy="1185000"/>
          </a:xfrm>
          <a:prstGeom prst="rect">
            <a:avLst/>
          </a:prstGeom>
        </p:spPr>
        <p:txBody>
          <a:bodyPr anchorCtr="0" anchor="t" bIns="0" lIns="0" spcFirstLastPara="1" rIns="0" wrap="square" tIns="0">
            <a:noAutofit/>
          </a:bodyPr>
          <a:lstStyle/>
          <a:p>
            <a:pPr indent="0" lvl="0" marL="457200" rtl="0" algn="l">
              <a:spcBef>
                <a:spcPts val="2400"/>
              </a:spcBef>
              <a:spcAft>
                <a:spcPts val="0"/>
              </a:spcAft>
              <a:buNone/>
            </a:pPr>
            <a:r>
              <a:rPr lang="en-US">
                <a:solidFill>
                  <a:schemeClr val="accent5"/>
                </a:solidFill>
              </a:rPr>
              <a:t>Better: train SS + OBB losses jointly</a:t>
            </a:r>
            <a:endParaRPr>
              <a:solidFill>
                <a:schemeClr val="accent5"/>
              </a:solidFill>
            </a:endParaRPr>
          </a:p>
          <a:p>
            <a:pPr indent="0" lvl="0" marL="457200" rtl="0" algn="l">
              <a:spcBef>
                <a:spcPts val="2400"/>
              </a:spcBef>
              <a:spcAft>
                <a:spcPts val="0"/>
              </a:spcAft>
              <a:buNone/>
            </a:pPr>
            <a:r>
              <a:rPr lang="en-US">
                <a:solidFill>
                  <a:schemeClr val="accent5"/>
                </a:solidFill>
              </a:rPr>
              <a:t>OBB class+coordinates are auxiliary tasks in this case to help the network get the boundaries unlike pure SS with no boundaries</a:t>
            </a:r>
            <a:endParaRPr>
              <a:solidFill>
                <a:schemeClr val="accent5"/>
              </a:solidFill>
            </a:endParaRPr>
          </a:p>
          <a:p>
            <a:pPr indent="0" lvl="0" marL="457200" rtl="0" algn="l">
              <a:spcBef>
                <a:spcPts val="2400"/>
              </a:spcBef>
              <a:spcAft>
                <a:spcPts val="1200"/>
              </a:spcAft>
              <a:buNone/>
            </a:pPr>
            <a:r>
              <a:rPr lang="en-US">
                <a:solidFill>
                  <a:srgbClr val="FF0000"/>
                </a:solidFill>
              </a:rPr>
              <a:t>GT must be prepared in this way (hard annotation)</a:t>
            </a:r>
            <a:endParaRPr>
              <a:solidFill>
                <a:srgbClr val="FF0000"/>
              </a:solidFill>
            </a:endParaRPr>
          </a:p>
        </p:txBody>
      </p:sp>
      <p:pic>
        <p:nvPicPr>
          <p:cNvPr id="860" name="Google Shape;860;p98"/>
          <p:cNvPicPr preferRelativeResize="0"/>
          <p:nvPr/>
        </p:nvPicPr>
        <p:blipFill>
          <a:blip r:embed="rId3">
            <a:alphaModFix/>
          </a:blip>
          <a:stretch>
            <a:fillRect/>
          </a:stretch>
        </p:blipFill>
        <p:spPr>
          <a:xfrm>
            <a:off x="4538625" y="1325927"/>
            <a:ext cx="7435500" cy="36022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99"/>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AGENDA</a:t>
            </a:r>
            <a:endParaRPr/>
          </a:p>
        </p:txBody>
      </p:sp>
      <p:sp>
        <p:nvSpPr>
          <p:cNvPr id="866" name="Google Shape;866;p99"/>
          <p:cNvSpPr txBox="1"/>
          <p:nvPr>
            <p:ph idx="1" type="body"/>
          </p:nvPr>
        </p:nvSpPr>
        <p:spPr>
          <a:xfrm>
            <a:off x="360000" y="1858409"/>
            <a:ext cx="11473200" cy="3108543"/>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800"/>
              <a:buFont typeface="Arial"/>
              <a:buNone/>
            </a:pPr>
            <a:r>
              <a:t/>
            </a:r>
            <a:endParaRPr b="1" sz="2800"/>
          </a:p>
          <a:p>
            <a:pPr indent="0" lvl="0" marL="0" rtl="0" algn="l">
              <a:spcBef>
                <a:spcPts val="3600"/>
              </a:spcBef>
              <a:spcAft>
                <a:spcPts val="0"/>
              </a:spcAft>
              <a:buClr>
                <a:srgbClr val="3F3F3F"/>
              </a:buClr>
              <a:buSzPts val="2800"/>
              <a:buFont typeface="Arial"/>
              <a:buNone/>
            </a:pPr>
            <a:r>
              <a:rPr b="1" lang="en-US" sz="2800"/>
              <a:t>Part 3: 3D Deep Learning for computer vision</a:t>
            </a:r>
            <a:endParaRPr/>
          </a:p>
          <a:p>
            <a:pPr indent="0" lvl="0" marL="0" rtl="0" algn="l">
              <a:spcBef>
                <a:spcPts val="3600"/>
              </a:spcBef>
              <a:spcAft>
                <a:spcPts val="0"/>
              </a:spcAft>
              <a:buClr>
                <a:srgbClr val="3F3F3F"/>
              </a:buClr>
              <a:buSzPts val="2800"/>
              <a:buFont typeface="Arial"/>
              <a:buNone/>
            </a:pPr>
            <a:r>
              <a:t/>
            </a:r>
            <a:endParaRPr b="1" sz="2800"/>
          </a:p>
          <a:p>
            <a:pPr indent="0" lvl="0" marL="0" rtl="0" algn="l">
              <a:spcBef>
                <a:spcPts val="3600"/>
              </a:spcBef>
              <a:spcAft>
                <a:spcPts val="0"/>
              </a:spcAft>
              <a:buClr>
                <a:srgbClr val="3F3F3F"/>
              </a:buClr>
              <a:buSzPts val="2800"/>
              <a:buFont typeface="Arial"/>
              <a:buNone/>
            </a:pPr>
            <a:r>
              <a:t/>
            </a:r>
            <a:endParaRPr b="1" sz="2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100"/>
          <p:cNvSpPr txBox="1"/>
          <p:nvPr>
            <p:ph type="title"/>
          </p:nvPr>
        </p:nvSpPr>
        <p:spPr>
          <a:xfrm>
            <a:off x="360000" y="456986"/>
            <a:ext cx="77172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3D COMPUTER VISION APPLICATIONS</a:t>
            </a:r>
            <a:endParaRPr/>
          </a:p>
        </p:txBody>
      </p:sp>
      <p:sp>
        <p:nvSpPr>
          <p:cNvPr descr="Image result for Velodyne" id="872" name="Google Shape;872;p10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3" name="Google Shape;873;p100"/>
          <p:cNvSpPr txBox="1"/>
          <p:nvPr>
            <p:ph idx="1" type="body"/>
          </p:nvPr>
        </p:nvSpPr>
        <p:spPr>
          <a:xfrm>
            <a:off x="360000" y="1858409"/>
            <a:ext cx="11473200" cy="11849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t/>
            </a:r>
            <a:endParaRPr/>
          </a:p>
        </p:txBody>
      </p:sp>
      <p:pic>
        <p:nvPicPr>
          <p:cNvPr id="874" name="Google Shape;874;p100"/>
          <p:cNvPicPr preferRelativeResize="0"/>
          <p:nvPr/>
        </p:nvPicPr>
        <p:blipFill rotWithShape="1">
          <a:blip r:embed="rId3">
            <a:alphaModFix/>
          </a:blip>
          <a:srcRect b="0" l="0" r="0" t="0"/>
          <a:stretch/>
        </p:blipFill>
        <p:spPr>
          <a:xfrm>
            <a:off x="685800" y="1219200"/>
            <a:ext cx="10287000" cy="504349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01"/>
          <p:cNvSpPr txBox="1"/>
          <p:nvPr>
            <p:ph type="title"/>
          </p:nvPr>
        </p:nvSpPr>
        <p:spPr>
          <a:xfrm>
            <a:off x="360000" y="456986"/>
            <a:ext cx="80220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LIDAR DATA</a:t>
            </a:r>
            <a:endParaRPr/>
          </a:p>
        </p:txBody>
      </p:sp>
      <p:pic>
        <p:nvPicPr>
          <p:cNvPr descr="Image result for velodyne point cloud" id="880" name="Google Shape;880;p101"/>
          <p:cNvPicPr preferRelativeResize="0"/>
          <p:nvPr/>
        </p:nvPicPr>
        <p:blipFill rotWithShape="1">
          <a:blip r:embed="rId3">
            <a:alphaModFix/>
          </a:blip>
          <a:srcRect b="0" l="0" r="0" t="0"/>
          <a:stretch/>
        </p:blipFill>
        <p:spPr>
          <a:xfrm>
            <a:off x="304800" y="1752600"/>
            <a:ext cx="6629400" cy="4735285"/>
          </a:xfrm>
          <a:prstGeom prst="rect">
            <a:avLst/>
          </a:prstGeom>
          <a:noFill/>
          <a:ln>
            <a:noFill/>
          </a:ln>
        </p:spPr>
      </p:pic>
      <p:sp>
        <p:nvSpPr>
          <p:cNvPr id="881" name="Google Shape;881;p101"/>
          <p:cNvSpPr/>
          <p:nvPr/>
        </p:nvSpPr>
        <p:spPr>
          <a:xfrm>
            <a:off x="1981200" y="1219200"/>
            <a:ext cx="308289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Point Cloud (PCL)</a:t>
            </a:r>
            <a:endParaRPr sz="2800">
              <a:solidFill>
                <a:schemeClr val="dk1"/>
              </a:solidFill>
              <a:latin typeface="Arial"/>
              <a:ea typeface="Arial"/>
              <a:cs typeface="Arial"/>
              <a:sym typeface="Arial"/>
            </a:endParaRPr>
          </a:p>
        </p:txBody>
      </p:sp>
      <p:pic>
        <p:nvPicPr>
          <p:cNvPr id="882" name="Google Shape;882;p101"/>
          <p:cNvPicPr preferRelativeResize="0"/>
          <p:nvPr/>
        </p:nvPicPr>
        <p:blipFill rotWithShape="1">
          <a:blip r:embed="rId4">
            <a:alphaModFix/>
          </a:blip>
          <a:srcRect b="0" l="0" r="0" t="0"/>
          <a:stretch/>
        </p:blipFill>
        <p:spPr>
          <a:xfrm>
            <a:off x="8382000" y="1524000"/>
            <a:ext cx="2524125" cy="1809750"/>
          </a:xfrm>
          <a:prstGeom prst="rect">
            <a:avLst/>
          </a:prstGeom>
          <a:noFill/>
          <a:ln>
            <a:noFill/>
          </a:ln>
        </p:spPr>
      </p:pic>
      <p:pic>
        <p:nvPicPr>
          <p:cNvPr id="883" name="Google Shape;883;p101"/>
          <p:cNvPicPr preferRelativeResize="0"/>
          <p:nvPr/>
        </p:nvPicPr>
        <p:blipFill rotWithShape="1">
          <a:blip r:embed="rId5">
            <a:alphaModFix/>
          </a:blip>
          <a:srcRect b="0" l="0" r="0" t="0"/>
          <a:stretch/>
        </p:blipFill>
        <p:spPr>
          <a:xfrm>
            <a:off x="7543800" y="3886199"/>
            <a:ext cx="4466422" cy="24389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02"/>
          <p:cNvSpPr txBox="1"/>
          <p:nvPr>
            <p:ph type="title"/>
          </p:nvPr>
        </p:nvSpPr>
        <p:spPr>
          <a:xfrm>
            <a:off x="360000" y="456986"/>
            <a:ext cx="80982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chemeClr val="dk1"/>
              </a:buClr>
              <a:buSzPts val="3200"/>
              <a:buFont typeface="Arial"/>
              <a:buNone/>
            </a:pPr>
            <a:r>
              <a:rPr lang="en-US">
                <a:solidFill>
                  <a:schemeClr val="dk1"/>
                </a:solidFill>
              </a:rPr>
              <a:t>KITTI VISUALIZATION</a:t>
            </a:r>
            <a:endParaRPr>
              <a:solidFill>
                <a:schemeClr val="dk1"/>
              </a:solidFill>
            </a:endParaRPr>
          </a:p>
        </p:txBody>
      </p:sp>
      <p:sp>
        <p:nvSpPr>
          <p:cNvPr id="889" name="Google Shape;889;p102"/>
          <p:cNvSpPr txBox="1"/>
          <p:nvPr>
            <p:ph idx="1" type="body"/>
          </p:nvPr>
        </p:nvSpPr>
        <p:spPr>
          <a:xfrm>
            <a:off x="360000" y="1858409"/>
            <a:ext cx="11473200" cy="11849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t/>
            </a:r>
            <a:endParaRPr/>
          </a:p>
        </p:txBody>
      </p:sp>
      <p:pic>
        <p:nvPicPr>
          <p:cNvPr descr="C:\Users\aelsalla\Google Drive\PostDoc\DAS\Presentations\Management\Deep Learning Workgroup\KITTI_Vis_1.gif" id="890" name="Google Shape;890;p102"/>
          <p:cNvPicPr preferRelativeResize="0"/>
          <p:nvPr/>
        </p:nvPicPr>
        <p:blipFill rotWithShape="1">
          <a:blip r:embed="rId3">
            <a:alphaModFix/>
          </a:blip>
          <a:srcRect b="0" l="0" r="0" t="0"/>
          <a:stretch/>
        </p:blipFill>
        <p:spPr>
          <a:xfrm>
            <a:off x="2362200" y="1160780"/>
            <a:ext cx="6934200" cy="531622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03"/>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COMPUTER VISION PROBLEMS</a:t>
            </a:r>
            <a:endParaRPr/>
          </a:p>
        </p:txBody>
      </p:sp>
      <p:sp>
        <p:nvSpPr>
          <p:cNvPr id="896" name="Google Shape;896;p103"/>
          <p:cNvSpPr txBox="1"/>
          <p:nvPr>
            <p:ph idx="1" type="body"/>
          </p:nvPr>
        </p:nvSpPr>
        <p:spPr>
          <a:xfrm>
            <a:off x="360000" y="1295401"/>
            <a:ext cx="6421800" cy="1892826"/>
          </a:xfrm>
          <a:prstGeom prst="rect">
            <a:avLst/>
          </a:prstGeom>
          <a:noFill/>
          <a:ln>
            <a:noFill/>
          </a:ln>
        </p:spPr>
        <p:txBody>
          <a:bodyPr anchorCtr="0" anchor="t" bIns="0" lIns="0" spcFirstLastPara="1" rIns="0" wrap="square" tIns="0">
            <a:noAutofit/>
          </a:bodyPr>
          <a:lstStyle/>
          <a:p>
            <a:pPr indent="-152400" lvl="0" marL="0" rtl="0" algn="l">
              <a:spcBef>
                <a:spcPts val="0"/>
              </a:spcBef>
              <a:spcAft>
                <a:spcPts val="0"/>
              </a:spcAft>
              <a:buClr>
                <a:srgbClr val="3F3F3F"/>
              </a:buClr>
              <a:buSzPts val="2400"/>
              <a:buFont typeface="Arial"/>
              <a:buChar char="-"/>
            </a:pPr>
            <a:r>
              <a:rPr lang="en-US"/>
              <a:t>3D Semantic Segmentation</a:t>
            </a:r>
            <a:endParaRPr/>
          </a:p>
          <a:p>
            <a:pPr indent="-192087" lvl="1" marL="534988" rtl="0" algn="l">
              <a:spcBef>
                <a:spcPts val="1200"/>
              </a:spcBef>
              <a:spcAft>
                <a:spcPts val="0"/>
              </a:spcAft>
              <a:buSzPts val="1600"/>
              <a:buFont typeface="Arial"/>
              <a:buChar char="-"/>
            </a:pPr>
            <a:r>
              <a:rPr lang="en-US"/>
              <a:t>Add Classification Information to the input scan points</a:t>
            </a:r>
            <a:endParaRPr/>
          </a:p>
          <a:p>
            <a:pPr indent="0" lvl="0" marL="0" rtl="0" algn="l">
              <a:spcBef>
                <a:spcPts val="3000"/>
              </a:spcBef>
              <a:spcAft>
                <a:spcPts val="0"/>
              </a:spcAft>
              <a:buClr>
                <a:srgbClr val="3F3F3F"/>
              </a:buClr>
              <a:buSzPts val="2400"/>
              <a:buFont typeface="Arial"/>
              <a:buNone/>
            </a:pPr>
            <a:r>
              <a:t/>
            </a:r>
            <a:endParaRPr/>
          </a:p>
        </p:txBody>
      </p:sp>
      <p:pic>
        <p:nvPicPr>
          <p:cNvPr id="897" name="Google Shape;897;p103"/>
          <p:cNvPicPr preferRelativeResize="0"/>
          <p:nvPr/>
        </p:nvPicPr>
        <p:blipFill rotWithShape="1">
          <a:blip r:embed="rId3">
            <a:alphaModFix/>
          </a:blip>
          <a:srcRect b="0" l="0" r="0" t="0"/>
          <a:stretch/>
        </p:blipFill>
        <p:spPr>
          <a:xfrm>
            <a:off x="6324600" y="1219200"/>
            <a:ext cx="4800599" cy="5201796"/>
          </a:xfrm>
          <a:prstGeom prst="rect">
            <a:avLst/>
          </a:prstGeom>
          <a:noFill/>
          <a:ln>
            <a:noFill/>
          </a:ln>
        </p:spPr>
      </p:pic>
      <p:graphicFrame>
        <p:nvGraphicFramePr>
          <p:cNvPr id="898" name="Google Shape;898;p103"/>
          <p:cNvGraphicFramePr/>
          <p:nvPr/>
        </p:nvGraphicFramePr>
        <p:xfrm>
          <a:off x="11201400" y="1676400"/>
          <a:ext cx="3000000" cy="3000000"/>
        </p:xfrm>
        <a:graphic>
          <a:graphicData uri="http://schemas.openxmlformats.org/drawingml/2006/table">
            <a:tbl>
              <a:tblPr bandRow="1" firstRow="1">
                <a:noFill/>
                <a:tableStyleId>{CD6CBDEA-4EB5-401B-890B-9C4AA206869B}</a:tableStyleId>
              </a:tblPr>
              <a:tblGrid>
                <a:gridCol w="838200"/>
              </a:tblGrid>
              <a:tr h="563975">
                <a:tc>
                  <a:txBody>
                    <a:bodyPr/>
                    <a:lstStyle/>
                    <a:p>
                      <a:pPr indent="0" lvl="0" marL="0" marR="0" rtl="0" algn="ctr">
                        <a:lnSpc>
                          <a:spcPct val="10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None</a:t>
                      </a:r>
                      <a:endParaRPr/>
                    </a:p>
                  </a:txBody>
                  <a:tcPr marT="45725" marB="45725" marR="91450" marL="91450" anchor="ctr">
                    <a:solidFill>
                      <a:srgbClr val="FF0000"/>
                    </a:solidFill>
                  </a:tcPr>
                </a:tc>
              </a:tr>
              <a:tr h="563975">
                <a:tc>
                  <a:txBody>
                    <a:bodyPr/>
                    <a:lstStyle/>
                    <a:p>
                      <a:pPr indent="0" lvl="0" marL="0" marR="0" rtl="0" algn="ct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Car</a:t>
                      </a:r>
                      <a:endParaRPr/>
                    </a:p>
                  </a:txBody>
                  <a:tcPr marT="45725" marB="45725" marR="91450" marL="91450" anchor="ctr">
                    <a:solidFill>
                      <a:srgbClr val="FCD26B"/>
                    </a:solidFill>
                  </a:tcPr>
                </a:tc>
              </a:tr>
              <a:tr h="548425">
                <a:tc>
                  <a:txBody>
                    <a:bodyPr/>
                    <a:lstStyle/>
                    <a:p>
                      <a:pPr indent="0" lvl="0" marL="0" marR="0" rtl="0" algn="ctr">
                        <a:lnSpc>
                          <a:spcPct val="100000"/>
                        </a:lnSpc>
                        <a:spcBef>
                          <a:spcPts val="0"/>
                        </a:spcBef>
                        <a:spcAft>
                          <a:spcPts val="0"/>
                        </a:spcAft>
                        <a:buClr>
                          <a:schemeClr val="lt1"/>
                        </a:buClr>
                        <a:buSzPts val="1200"/>
                        <a:buFont typeface="Arial"/>
                        <a:buNone/>
                      </a:pPr>
                      <a:r>
                        <a:rPr b="1" lang="en-US" sz="1200" u="none" cap="none" strike="noStrike">
                          <a:solidFill>
                            <a:schemeClr val="lt1"/>
                          </a:solidFill>
                        </a:rPr>
                        <a:t>Truck</a:t>
                      </a:r>
                      <a:endParaRPr/>
                    </a:p>
                  </a:txBody>
                  <a:tcPr marT="45725" marB="45725" marR="91450" marL="91450" anchor="ctr">
                    <a:solidFill>
                      <a:srgbClr val="C20EC6"/>
                    </a:solidFill>
                  </a:tcPr>
                </a:tc>
              </a:tr>
              <a:tr h="594050">
                <a:tc>
                  <a:txBody>
                    <a:bodyPr/>
                    <a:lstStyle/>
                    <a:p>
                      <a:pPr indent="0" lvl="0" marL="0" marR="0" rtl="0" algn="ctr">
                        <a:spcBef>
                          <a:spcPts val="0"/>
                        </a:spcBef>
                        <a:spcAft>
                          <a:spcPts val="0"/>
                        </a:spcAft>
                        <a:buNone/>
                      </a:pPr>
                      <a:r>
                        <a:rPr b="1" i="0" lang="en-US" sz="1000" u="none" cap="none" strike="noStrike">
                          <a:solidFill>
                            <a:schemeClr val="dk1"/>
                          </a:solidFill>
                          <a:latin typeface="Arial"/>
                          <a:ea typeface="Arial"/>
                          <a:cs typeface="Arial"/>
                          <a:sym typeface="Arial"/>
                        </a:rPr>
                        <a:t>Pedestrian</a:t>
                      </a:r>
                      <a:endParaRPr sz="1000" u="none" cap="none" strike="noStrike"/>
                    </a:p>
                  </a:txBody>
                  <a:tcPr marT="45725" marB="45725" marR="91450" marL="91450" anchor="ctr">
                    <a:solidFill>
                      <a:srgbClr val="BCFCCB"/>
                    </a:solidFill>
                  </a:tcPr>
                </a:tc>
              </a:tr>
              <a:tr h="563975">
                <a:tc>
                  <a:txBody>
                    <a:bodyPr/>
                    <a:lstStyle/>
                    <a:p>
                      <a:pPr indent="0" lvl="0" marL="0" marR="0" rtl="0" algn="ctr">
                        <a:spcBef>
                          <a:spcPts val="0"/>
                        </a:spcBef>
                        <a:spcAft>
                          <a:spcPts val="0"/>
                        </a:spcAft>
                        <a:buNone/>
                      </a:pPr>
                      <a:r>
                        <a:rPr b="1" i="0" lang="en-US" sz="1200" u="none" cap="none" strike="noStrike">
                          <a:solidFill>
                            <a:schemeClr val="dk1"/>
                          </a:solidFill>
                          <a:latin typeface="Arial"/>
                          <a:ea typeface="Arial"/>
                          <a:cs typeface="Arial"/>
                          <a:sym typeface="Arial"/>
                        </a:rPr>
                        <a:t>Vespa</a:t>
                      </a:r>
                      <a:endParaRPr sz="1200" u="none" cap="none" strike="noStrike"/>
                    </a:p>
                  </a:txBody>
                  <a:tcPr marT="45725" marB="45725" marR="91450" marL="91450" anchor="ctr">
                    <a:solidFill>
                      <a:srgbClr val="8AAFC1"/>
                    </a:solidFill>
                  </a:tcPr>
                </a:tc>
              </a:tr>
              <a:tr h="563975">
                <a:tc>
                  <a:txBody>
                    <a:bodyPr/>
                    <a:lstStyle/>
                    <a:p>
                      <a:pPr indent="0" lvl="0" marL="0" marR="0" rtl="0" algn="ctr">
                        <a:spcBef>
                          <a:spcPts val="0"/>
                        </a:spcBef>
                        <a:spcAft>
                          <a:spcPts val="0"/>
                        </a:spcAft>
                        <a:buNone/>
                      </a:pPr>
                      <a:r>
                        <a:rPr b="1" i="0" lang="en-US" sz="1200" u="none" cap="none" strike="noStrike">
                          <a:solidFill>
                            <a:schemeClr val="dk1"/>
                          </a:solidFill>
                          <a:latin typeface="Arial"/>
                          <a:ea typeface="Arial"/>
                          <a:cs typeface="Arial"/>
                          <a:sym typeface="Arial"/>
                        </a:rPr>
                        <a:t>Dog</a:t>
                      </a:r>
                      <a:endParaRPr sz="1200" u="none" cap="none" strike="noStrike">
                        <a:solidFill>
                          <a:schemeClr val="dk1"/>
                        </a:solidFill>
                      </a:endParaRPr>
                    </a:p>
                  </a:txBody>
                  <a:tcPr marT="45725" marB="45725" marR="91450" marL="91450" anchor="ctr">
                    <a:solidFill>
                      <a:srgbClr val="5BD8FF"/>
                    </a:solidFill>
                  </a:tcPr>
                </a:tc>
              </a:tr>
              <a:tr h="563975">
                <a:tc>
                  <a:txBody>
                    <a:bodyPr/>
                    <a:lstStyle/>
                    <a:p>
                      <a:pPr indent="0" lvl="0" marL="0" marR="0" rtl="0" algn="ctr">
                        <a:spcBef>
                          <a:spcPts val="0"/>
                        </a:spcBef>
                        <a:spcAft>
                          <a:spcPts val="0"/>
                        </a:spcAft>
                        <a:buNone/>
                      </a:pPr>
                      <a:r>
                        <a:rPr b="1" i="0" lang="en-US" sz="1200" u="none" cap="none" strike="noStrike">
                          <a:solidFill>
                            <a:schemeClr val="lt1"/>
                          </a:solidFill>
                          <a:latin typeface="Arial"/>
                          <a:ea typeface="Arial"/>
                          <a:cs typeface="Arial"/>
                          <a:sym typeface="Arial"/>
                        </a:rPr>
                        <a:t>Bicycle</a:t>
                      </a:r>
                      <a:endParaRPr sz="1200" u="none" cap="none" strike="noStrike">
                        <a:solidFill>
                          <a:schemeClr val="lt1"/>
                        </a:solidFill>
                      </a:endParaRPr>
                    </a:p>
                  </a:txBody>
                  <a:tcPr marT="45725" marB="45725" marR="91450" marL="91450" anchor="ctr">
                    <a:solidFill>
                      <a:srgbClr val="1E09B7"/>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04"/>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PROBLEMS</a:t>
            </a:r>
            <a:endParaRPr/>
          </a:p>
        </p:txBody>
      </p:sp>
      <p:sp>
        <p:nvSpPr>
          <p:cNvPr id="904" name="Google Shape;904;p104"/>
          <p:cNvSpPr txBox="1"/>
          <p:nvPr>
            <p:ph idx="1" type="body"/>
          </p:nvPr>
        </p:nvSpPr>
        <p:spPr>
          <a:xfrm>
            <a:off x="360000" y="1295401"/>
            <a:ext cx="5888400" cy="3400931"/>
          </a:xfrm>
          <a:prstGeom prst="rect">
            <a:avLst/>
          </a:prstGeom>
          <a:noFill/>
          <a:ln>
            <a:noFill/>
          </a:ln>
        </p:spPr>
        <p:txBody>
          <a:bodyPr anchorCtr="0" anchor="t" bIns="0" lIns="0" spcFirstLastPara="1" rIns="0" wrap="square" tIns="0">
            <a:noAutofit/>
          </a:bodyPr>
          <a:lstStyle/>
          <a:p>
            <a:pPr indent="-152400" lvl="0" marL="0" rtl="0" algn="l">
              <a:spcBef>
                <a:spcPts val="0"/>
              </a:spcBef>
              <a:spcAft>
                <a:spcPts val="0"/>
              </a:spcAft>
              <a:buClr>
                <a:srgbClr val="3F3F3F"/>
              </a:buClr>
              <a:buSzPts val="2400"/>
              <a:buFont typeface="Arial"/>
              <a:buChar char="-"/>
            </a:pPr>
            <a:r>
              <a:rPr lang="en-US"/>
              <a:t>Object Bounded Box for dynamic object tracking</a:t>
            </a:r>
            <a:endParaRPr/>
          </a:p>
          <a:p>
            <a:pPr indent="-152400" lvl="0" marL="0" rtl="0" algn="l">
              <a:spcBef>
                <a:spcPts val="3600"/>
              </a:spcBef>
              <a:spcAft>
                <a:spcPts val="0"/>
              </a:spcAft>
              <a:buClr>
                <a:srgbClr val="3F3F3F"/>
              </a:buClr>
              <a:buSzPts val="2400"/>
              <a:buFont typeface="Arial"/>
              <a:buChar char="-"/>
            </a:pPr>
            <a:r>
              <a:rPr lang="en-US"/>
              <a:t>3D OBB is very tricky. </a:t>
            </a:r>
            <a:endParaRPr/>
          </a:p>
          <a:p>
            <a:pPr indent="-192087" lvl="1" marL="534988" rtl="0" algn="l">
              <a:spcBef>
                <a:spcPts val="1200"/>
              </a:spcBef>
              <a:spcAft>
                <a:spcPts val="0"/>
              </a:spcAft>
              <a:buSzPts val="1600"/>
              <a:buFont typeface="Arial"/>
              <a:buChar char="-"/>
            </a:pPr>
            <a:r>
              <a:rPr lang="en-US"/>
              <a:t>Simple hack is to do it in 2D and estimate the objects heights from their classification. Not 100% certain.</a:t>
            </a:r>
            <a:endParaRPr/>
          </a:p>
          <a:p>
            <a:pPr indent="0" lvl="0" marL="0" rtl="0" algn="l">
              <a:spcBef>
                <a:spcPts val="3000"/>
              </a:spcBef>
              <a:spcAft>
                <a:spcPts val="0"/>
              </a:spcAft>
              <a:buClr>
                <a:srgbClr val="3F3F3F"/>
              </a:buClr>
              <a:buSzPts val="2400"/>
              <a:buFont typeface="Arial"/>
              <a:buNone/>
            </a:pPr>
            <a:r>
              <a:t/>
            </a:r>
            <a:endParaRPr/>
          </a:p>
        </p:txBody>
      </p:sp>
      <p:pic>
        <p:nvPicPr>
          <p:cNvPr id="905" name="Google Shape;905;p104"/>
          <p:cNvPicPr preferRelativeResize="0"/>
          <p:nvPr/>
        </p:nvPicPr>
        <p:blipFill rotWithShape="1">
          <a:blip r:embed="rId3">
            <a:alphaModFix/>
          </a:blip>
          <a:srcRect b="0" l="0" r="0" t="0"/>
          <a:stretch/>
        </p:blipFill>
        <p:spPr>
          <a:xfrm>
            <a:off x="6248400" y="1143000"/>
            <a:ext cx="5876703" cy="5334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05"/>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3D DEEP LEARNING – 3DDL</a:t>
            </a:r>
            <a:endParaRPr/>
          </a:p>
        </p:txBody>
      </p:sp>
      <p:sp>
        <p:nvSpPr>
          <p:cNvPr id="911" name="Google Shape;911;p105"/>
          <p:cNvSpPr txBox="1"/>
          <p:nvPr>
            <p:ph idx="1" type="body"/>
          </p:nvPr>
        </p:nvSpPr>
        <p:spPr>
          <a:xfrm>
            <a:off x="360000" y="1858409"/>
            <a:ext cx="11473200" cy="5170646"/>
          </a:xfrm>
          <a:prstGeom prst="rect">
            <a:avLst/>
          </a:prstGeom>
          <a:noFill/>
          <a:ln>
            <a:noFill/>
          </a:ln>
        </p:spPr>
        <p:txBody>
          <a:bodyPr anchorCtr="0" anchor="t" bIns="0" lIns="0" spcFirstLastPara="1" rIns="0" wrap="square" tIns="0">
            <a:noAutofit/>
          </a:bodyPr>
          <a:lstStyle/>
          <a:p>
            <a:pPr indent="-152400" lvl="0" marL="0" rtl="0" algn="l">
              <a:spcBef>
                <a:spcPts val="0"/>
              </a:spcBef>
              <a:spcAft>
                <a:spcPts val="0"/>
              </a:spcAft>
              <a:buClr>
                <a:srgbClr val="3F3F3F"/>
              </a:buClr>
              <a:buSzPts val="2400"/>
              <a:buFont typeface="Arial"/>
              <a:buChar char="-"/>
            </a:pPr>
            <a:r>
              <a:rPr lang="en-US"/>
              <a:t>DL has a wide success with 2D images</a:t>
            </a:r>
            <a:endParaRPr/>
          </a:p>
          <a:p>
            <a:pPr indent="-192087" lvl="1" marL="534988" rtl="0" algn="l">
              <a:spcBef>
                <a:spcPts val="1200"/>
              </a:spcBef>
              <a:spcAft>
                <a:spcPts val="0"/>
              </a:spcAft>
              <a:buSzPts val="1600"/>
              <a:buFont typeface="Arial"/>
              <a:buChar char="-"/>
            </a:pPr>
            <a:r>
              <a:rPr lang="en-US"/>
              <a:t>ConvNets</a:t>
            </a:r>
            <a:endParaRPr/>
          </a:p>
          <a:p>
            <a:pPr indent="-152400" lvl="0" marL="0" rtl="0" algn="l">
              <a:spcBef>
                <a:spcPts val="3000"/>
              </a:spcBef>
              <a:spcAft>
                <a:spcPts val="0"/>
              </a:spcAft>
              <a:buClr>
                <a:srgbClr val="3F3F3F"/>
              </a:buClr>
              <a:buSzPts val="2400"/>
              <a:buFont typeface="Arial"/>
              <a:buChar char="-"/>
            </a:pPr>
            <a:r>
              <a:rPr lang="en-US"/>
              <a:t>3D geometric data need special attention</a:t>
            </a:r>
            <a:endParaRPr/>
          </a:p>
          <a:p>
            <a:pPr indent="-192087" lvl="1" marL="534988" rtl="0" algn="l">
              <a:spcBef>
                <a:spcPts val="1200"/>
              </a:spcBef>
              <a:spcAft>
                <a:spcPts val="0"/>
              </a:spcAft>
              <a:buSzPts val="1600"/>
              <a:buFont typeface="Arial"/>
              <a:buChar char="-"/>
            </a:pPr>
            <a:r>
              <a:rPr lang="en-US"/>
              <a:t>PointClouds 🡪 LiDAR</a:t>
            </a:r>
            <a:endParaRPr/>
          </a:p>
          <a:p>
            <a:pPr indent="-192087" lvl="1" marL="534988" rtl="0" algn="l">
              <a:spcBef>
                <a:spcPts val="600"/>
              </a:spcBef>
              <a:spcAft>
                <a:spcPts val="0"/>
              </a:spcAft>
              <a:buSzPts val="1600"/>
              <a:buFont typeface="Arial"/>
              <a:buChar char="-"/>
            </a:pPr>
            <a:r>
              <a:rPr lang="en-US"/>
              <a:t>Meshes</a:t>
            </a:r>
            <a:endParaRPr/>
          </a:p>
          <a:p>
            <a:pPr indent="-152400" lvl="0" marL="0" rtl="0" algn="l">
              <a:spcBef>
                <a:spcPts val="3000"/>
              </a:spcBef>
              <a:spcAft>
                <a:spcPts val="0"/>
              </a:spcAft>
              <a:buClr>
                <a:srgbClr val="3F3F3F"/>
              </a:buClr>
              <a:buSzPts val="2400"/>
              <a:buFont typeface="Arial"/>
              <a:buChar char="-"/>
            </a:pPr>
            <a:r>
              <a:rPr lang="en-US"/>
              <a:t>Three main approaches</a:t>
            </a:r>
            <a:endParaRPr/>
          </a:p>
          <a:p>
            <a:pPr indent="-192087" lvl="1" marL="534988" rtl="0" algn="l">
              <a:spcBef>
                <a:spcPts val="1200"/>
              </a:spcBef>
              <a:spcAft>
                <a:spcPts val="0"/>
              </a:spcAft>
              <a:buSzPts val="1600"/>
              <a:buFont typeface="Arial"/>
              <a:buChar char="-"/>
            </a:pPr>
            <a:r>
              <a:rPr lang="en-US"/>
              <a:t>Voxelization</a:t>
            </a:r>
            <a:endParaRPr/>
          </a:p>
          <a:p>
            <a:pPr indent="-192087" lvl="1" marL="534988" rtl="0" algn="l">
              <a:spcBef>
                <a:spcPts val="600"/>
              </a:spcBef>
              <a:spcAft>
                <a:spcPts val="0"/>
              </a:spcAft>
              <a:buSzPts val="1600"/>
              <a:buFont typeface="Arial"/>
              <a:buChar char="-"/>
            </a:pPr>
            <a:r>
              <a:rPr lang="en-US"/>
              <a:t>MultiView</a:t>
            </a:r>
            <a:endParaRPr/>
          </a:p>
          <a:p>
            <a:pPr indent="-192087" lvl="1" marL="534988" rtl="0" algn="l">
              <a:spcBef>
                <a:spcPts val="600"/>
              </a:spcBef>
              <a:spcAft>
                <a:spcPts val="0"/>
              </a:spcAft>
              <a:buSzPts val="1600"/>
              <a:buFont typeface="Arial"/>
              <a:buChar char="-"/>
            </a:pPr>
            <a:r>
              <a:rPr lang="en-US"/>
              <a:t>PointNet</a:t>
            </a:r>
            <a:endParaRPr/>
          </a:p>
          <a:p>
            <a:pPr indent="0" lvl="0" marL="0" rtl="0" algn="l">
              <a:spcBef>
                <a:spcPts val="3000"/>
              </a:spcBef>
              <a:spcAft>
                <a:spcPts val="0"/>
              </a:spcAft>
              <a:buClr>
                <a:srgbClr val="3F3F3F"/>
              </a:buClr>
              <a:buSzPts val="2400"/>
              <a:buFont typeface="Arial"/>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06"/>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VOXELIZATION</a:t>
            </a:r>
            <a:endParaRPr/>
          </a:p>
        </p:txBody>
      </p:sp>
      <p:sp>
        <p:nvSpPr>
          <p:cNvPr id="917" name="Google Shape;917;p106"/>
          <p:cNvSpPr txBox="1"/>
          <p:nvPr>
            <p:ph idx="1" type="body"/>
          </p:nvPr>
        </p:nvSpPr>
        <p:spPr>
          <a:xfrm>
            <a:off x="360000" y="1858409"/>
            <a:ext cx="8022000" cy="2769989"/>
          </a:xfrm>
          <a:prstGeom prst="rect">
            <a:avLst/>
          </a:prstGeom>
          <a:noFill/>
          <a:ln>
            <a:noFill/>
          </a:ln>
        </p:spPr>
        <p:txBody>
          <a:bodyPr anchorCtr="0" anchor="t" bIns="0" lIns="0" spcFirstLastPara="1" rIns="0" wrap="square" tIns="0">
            <a:noAutofit/>
          </a:bodyPr>
          <a:lstStyle/>
          <a:p>
            <a:pPr indent="-152400" lvl="0" marL="0" rtl="0" algn="l">
              <a:spcBef>
                <a:spcPts val="0"/>
              </a:spcBef>
              <a:spcAft>
                <a:spcPts val="0"/>
              </a:spcAft>
              <a:buClr>
                <a:srgbClr val="3F3F3F"/>
              </a:buClr>
              <a:buSzPts val="2400"/>
              <a:buFont typeface="Arial"/>
              <a:buChar char="-"/>
            </a:pPr>
            <a:r>
              <a:rPr lang="en-US"/>
              <a:t>PCL is not in a regular format, typically transform such data to regular 3D voxel grids</a:t>
            </a:r>
            <a:endParaRPr/>
          </a:p>
          <a:p>
            <a:pPr indent="-152400" lvl="0" marL="0" rtl="0" algn="l">
              <a:spcBef>
                <a:spcPts val="3600"/>
              </a:spcBef>
              <a:spcAft>
                <a:spcPts val="0"/>
              </a:spcAft>
              <a:buClr>
                <a:srgbClr val="00B050"/>
              </a:buClr>
              <a:buSzPts val="2400"/>
              <a:buFont typeface="Arial"/>
              <a:buChar char="-"/>
            </a:pPr>
            <a:r>
              <a:rPr lang="en-US">
                <a:solidFill>
                  <a:srgbClr val="00B050"/>
                </a:solidFill>
              </a:rPr>
              <a:t>Natural extension into 3D ConvNets</a:t>
            </a:r>
            <a:endParaRPr>
              <a:solidFill>
                <a:srgbClr val="00B050"/>
              </a:solidFill>
            </a:endParaRPr>
          </a:p>
          <a:p>
            <a:pPr indent="-152400" lvl="0" marL="0" rtl="0" algn="l">
              <a:spcBef>
                <a:spcPts val="3600"/>
              </a:spcBef>
              <a:spcAft>
                <a:spcPts val="0"/>
              </a:spcAft>
              <a:buClr>
                <a:srgbClr val="FF0000"/>
              </a:buClr>
              <a:buSzPts val="2400"/>
              <a:buFont typeface="Arial"/>
              <a:buChar char="-"/>
            </a:pPr>
            <a:r>
              <a:rPr lang="en-US">
                <a:solidFill>
                  <a:srgbClr val="FF0000"/>
                </a:solidFill>
              </a:rPr>
              <a:t> This data representation transformation introduces quantization artifacts</a:t>
            </a:r>
            <a:endParaRPr>
              <a:solidFill>
                <a:srgbClr val="FF0000"/>
              </a:solidFill>
            </a:endParaRPr>
          </a:p>
        </p:txBody>
      </p:sp>
      <p:pic>
        <p:nvPicPr>
          <p:cNvPr id="918" name="Google Shape;918;p106"/>
          <p:cNvPicPr preferRelativeResize="0"/>
          <p:nvPr/>
        </p:nvPicPr>
        <p:blipFill rotWithShape="1">
          <a:blip r:embed="rId3">
            <a:alphaModFix/>
          </a:blip>
          <a:srcRect b="0" l="0" r="0" t="0"/>
          <a:stretch/>
        </p:blipFill>
        <p:spPr>
          <a:xfrm>
            <a:off x="0" y="4752975"/>
            <a:ext cx="7981950" cy="1495425"/>
          </a:xfrm>
          <a:prstGeom prst="rect">
            <a:avLst/>
          </a:prstGeom>
          <a:noFill/>
          <a:ln>
            <a:noFill/>
          </a:ln>
        </p:spPr>
      </p:pic>
      <p:pic>
        <p:nvPicPr>
          <p:cNvPr id="919" name="Google Shape;919;p106"/>
          <p:cNvPicPr preferRelativeResize="0"/>
          <p:nvPr/>
        </p:nvPicPr>
        <p:blipFill rotWithShape="1">
          <a:blip r:embed="rId4">
            <a:alphaModFix/>
          </a:blip>
          <a:srcRect b="0" l="0" r="0" t="0"/>
          <a:stretch/>
        </p:blipFill>
        <p:spPr>
          <a:xfrm>
            <a:off x="8229600" y="1524000"/>
            <a:ext cx="3552825" cy="432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360000" y="456986"/>
            <a:ext cx="85554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TRADITIONAL COMPUTER VISION PIPELINE</a:t>
            </a:r>
            <a:endParaRPr/>
          </a:p>
        </p:txBody>
      </p:sp>
      <p:pic>
        <p:nvPicPr>
          <p:cNvPr id="221" name="Google Shape;221;p26"/>
          <p:cNvPicPr preferRelativeResize="0"/>
          <p:nvPr/>
        </p:nvPicPr>
        <p:blipFill rotWithShape="1">
          <a:blip r:embed="rId3">
            <a:alphaModFix/>
          </a:blip>
          <a:srcRect b="0" l="0" r="0" t="0"/>
          <a:stretch/>
        </p:blipFill>
        <p:spPr>
          <a:xfrm>
            <a:off x="1752600" y="1295400"/>
            <a:ext cx="7951651" cy="4998686"/>
          </a:xfrm>
          <a:prstGeom prst="rect">
            <a:avLst/>
          </a:prstGeom>
          <a:noFill/>
          <a:ln>
            <a:noFill/>
          </a:ln>
        </p:spPr>
      </p:pic>
      <p:pic>
        <p:nvPicPr>
          <p:cNvPr descr="Image result for face recognition" id="222" name="Google Shape;222;p26"/>
          <p:cNvPicPr preferRelativeResize="0"/>
          <p:nvPr/>
        </p:nvPicPr>
        <p:blipFill rotWithShape="1">
          <a:blip r:embed="rId4">
            <a:alphaModFix/>
          </a:blip>
          <a:srcRect b="0" l="0" r="0" t="0"/>
          <a:stretch/>
        </p:blipFill>
        <p:spPr>
          <a:xfrm>
            <a:off x="4572000" y="6019800"/>
            <a:ext cx="1448812" cy="609600"/>
          </a:xfrm>
          <a:prstGeom prst="rect">
            <a:avLst/>
          </a:prstGeom>
          <a:noFill/>
          <a:ln>
            <a:noFill/>
          </a:ln>
        </p:spPr>
      </p:pic>
      <p:grpSp>
        <p:nvGrpSpPr>
          <p:cNvPr id="223" name="Google Shape;223;p26"/>
          <p:cNvGrpSpPr/>
          <p:nvPr/>
        </p:nvGrpSpPr>
        <p:grpSpPr>
          <a:xfrm>
            <a:off x="1752600" y="5486400"/>
            <a:ext cx="1427858" cy="1171575"/>
            <a:chOff x="2057400" y="1981200"/>
            <a:chExt cx="1656458" cy="1247775"/>
          </a:xfrm>
        </p:grpSpPr>
        <p:pic>
          <p:nvPicPr>
            <p:cNvPr id="224" name="Google Shape;224;p26"/>
            <p:cNvPicPr preferRelativeResize="0"/>
            <p:nvPr/>
          </p:nvPicPr>
          <p:blipFill rotWithShape="1">
            <a:blip r:embed="rId5">
              <a:alphaModFix/>
            </a:blip>
            <a:srcRect b="0" l="0" r="0" t="0"/>
            <a:stretch/>
          </p:blipFill>
          <p:spPr>
            <a:xfrm>
              <a:off x="3083513" y="2436886"/>
              <a:ext cx="630345" cy="792088"/>
            </a:xfrm>
            <a:prstGeom prst="rect">
              <a:avLst/>
            </a:prstGeom>
            <a:noFill/>
            <a:ln>
              <a:noFill/>
            </a:ln>
          </p:spPr>
        </p:pic>
        <p:pic>
          <p:nvPicPr>
            <p:cNvPr id="225" name="Google Shape;225;p26"/>
            <p:cNvPicPr preferRelativeResize="0"/>
            <p:nvPr/>
          </p:nvPicPr>
          <p:blipFill rotWithShape="1">
            <a:blip r:embed="rId5">
              <a:alphaModFix/>
            </a:blip>
            <a:srcRect b="0" l="0" r="0" t="0"/>
            <a:stretch/>
          </p:blipFill>
          <p:spPr>
            <a:xfrm>
              <a:off x="2057400" y="1981200"/>
              <a:ext cx="992981" cy="1247775"/>
            </a:xfrm>
            <a:prstGeom prst="rect">
              <a:avLst/>
            </a:prstGeom>
            <a:noFill/>
            <a:ln>
              <a:noFill/>
            </a:ln>
          </p:spPr>
        </p:pic>
      </p:grpSp>
      <p:pic>
        <p:nvPicPr>
          <p:cNvPr id="226" name="Google Shape;226;p26"/>
          <p:cNvPicPr preferRelativeResize="0"/>
          <p:nvPr/>
        </p:nvPicPr>
        <p:blipFill rotWithShape="1">
          <a:blip r:embed="rId6">
            <a:alphaModFix/>
          </a:blip>
          <a:srcRect b="0" l="0" r="0" t="0"/>
          <a:stretch/>
        </p:blipFill>
        <p:spPr>
          <a:xfrm>
            <a:off x="6172200" y="5867400"/>
            <a:ext cx="843440" cy="770550"/>
          </a:xfrm>
          <a:prstGeom prst="rect">
            <a:avLst/>
          </a:prstGeom>
          <a:noFill/>
          <a:ln>
            <a:noFill/>
          </a:ln>
        </p:spPr>
      </p:pic>
      <p:pic>
        <p:nvPicPr>
          <p:cNvPr id="227" name="Google Shape;227;p26"/>
          <p:cNvPicPr preferRelativeResize="0"/>
          <p:nvPr/>
        </p:nvPicPr>
        <p:blipFill rotWithShape="1">
          <a:blip r:embed="rId7">
            <a:alphaModFix/>
          </a:blip>
          <a:srcRect b="0" l="0" r="0" t="0"/>
          <a:stretch/>
        </p:blipFill>
        <p:spPr>
          <a:xfrm>
            <a:off x="533400" y="4273987"/>
            <a:ext cx="2253357" cy="994396"/>
          </a:xfrm>
          <a:prstGeom prst="rect">
            <a:avLst/>
          </a:prstGeom>
          <a:noFill/>
          <a:ln>
            <a:noFill/>
          </a:ln>
        </p:spPr>
      </p:pic>
      <p:pic>
        <p:nvPicPr>
          <p:cNvPr id="228" name="Google Shape;228;p26"/>
          <p:cNvPicPr preferRelativeResize="0"/>
          <p:nvPr/>
        </p:nvPicPr>
        <p:blipFill rotWithShape="1">
          <a:blip r:embed="rId8">
            <a:alphaModFix/>
          </a:blip>
          <a:srcRect b="0" l="0" r="0" t="0"/>
          <a:stretch/>
        </p:blipFill>
        <p:spPr>
          <a:xfrm>
            <a:off x="9456373" y="2667000"/>
            <a:ext cx="2735627" cy="1060449"/>
          </a:xfrm>
          <a:prstGeom prst="rect">
            <a:avLst/>
          </a:prstGeom>
          <a:noFill/>
          <a:ln>
            <a:noFill/>
          </a:ln>
        </p:spPr>
      </p:pic>
      <p:pic>
        <p:nvPicPr>
          <p:cNvPr id="229" name="Google Shape;229;p26"/>
          <p:cNvPicPr preferRelativeResize="0"/>
          <p:nvPr/>
        </p:nvPicPr>
        <p:blipFill rotWithShape="1">
          <a:blip r:embed="rId9">
            <a:alphaModFix/>
          </a:blip>
          <a:srcRect b="0" l="0" r="0" t="0"/>
          <a:stretch/>
        </p:blipFill>
        <p:spPr>
          <a:xfrm>
            <a:off x="3124200" y="1143000"/>
            <a:ext cx="2789057" cy="1253782"/>
          </a:xfrm>
          <a:prstGeom prst="rect">
            <a:avLst/>
          </a:prstGeom>
          <a:noFill/>
          <a:ln>
            <a:noFill/>
          </a:ln>
        </p:spPr>
      </p:pic>
      <p:pic>
        <p:nvPicPr>
          <p:cNvPr id="230" name="Google Shape;230;p26"/>
          <p:cNvPicPr preferRelativeResize="0"/>
          <p:nvPr/>
        </p:nvPicPr>
        <p:blipFill rotWithShape="1">
          <a:blip r:embed="rId10">
            <a:alphaModFix/>
          </a:blip>
          <a:srcRect b="0" l="0" r="0" t="0"/>
          <a:stretch/>
        </p:blipFill>
        <p:spPr>
          <a:xfrm>
            <a:off x="0" y="2971800"/>
            <a:ext cx="2722476" cy="819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07"/>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MULTI VIEW</a:t>
            </a:r>
            <a:endParaRPr/>
          </a:p>
        </p:txBody>
      </p:sp>
      <p:sp>
        <p:nvSpPr>
          <p:cNvPr id="925" name="Google Shape;925;p107"/>
          <p:cNvSpPr txBox="1"/>
          <p:nvPr>
            <p:ph idx="1" type="body"/>
          </p:nvPr>
        </p:nvSpPr>
        <p:spPr>
          <a:xfrm>
            <a:off x="304800" y="1264146"/>
            <a:ext cx="5638800" cy="3231654"/>
          </a:xfrm>
          <a:prstGeom prst="rect">
            <a:avLst/>
          </a:prstGeom>
          <a:noFill/>
          <a:ln>
            <a:noFill/>
          </a:ln>
        </p:spPr>
        <p:txBody>
          <a:bodyPr anchorCtr="0" anchor="t" bIns="0" lIns="0" spcFirstLastPara="1" rIns="0" wrap="square" tIns="0">
            <a:noAutofit/>
          </a:bodyPr>
          <a:lstStyle/>
          <a:p>
            <a:pPr indent="-127000" lvl="0" marL="0" rtl="0" algn="l">
              <a:spcBef>
                <a:spcPts val="0"/>
              </a:spcBef>
              <a:spcAft>
                <a:spcPts val="0"/>
              </a:spcAft>
              <a:buClr>
                <a:srgbClr val="FF0000"/>
              </a:buClr>
              <a:buSzPts val="2000"/>
              <a:buFont typeface="Arial"/>
              <a:buChar char="-"/>
            </a:pPr>
            <a:r>
              <a:rPr lang="en-US" sz="2000">
                <a:solidFill>
                  <a:srgbClr val="FF0000"/>
                </a:solidFill>
              </a:rPr>
              <a:t>Suffers same quantization errors as Voxelization</a:t>
            </a:r>
            <a:endParaRPr sz="2000">
              <a:solidFill>
                <a:srgbClr val="FF0000"/>
              </a:solidFill>
            </a:endParaRPr>
          </a:p>
          <a:p>
            <a:pPr indent="-127000" lvl="0" marL="0" rtl="0" algn="l">
              <a:spcBef>
                <a:spcPts val="3600"/>
              </a:spcBef>
              <a:spcAft>
                <a:spcPts val="0"/>
              </a:spcAft>
              <a:buClr>
                <a:srgbClr val="00B050"/>
              </a:buClr>
              <a:buSzPts val="2000"/>
              <a:buFont typeface="Arial"/>
              <a:buChar char="-"/>
            </a:pPr>
            <a:r>
              <a:rPr lang="en-US" sz="2000">
                <a:solidFill>
                  <a:srgbClr val="00B050"/>
                </a:solidFill>
              </a:rPr>
              <a:t>Keep the optimum amount of info needed to recognize a 3D shape with the minimum errors</a:t>
            </a:r>
            <a:endParaRPr/>
          </a:p>
          <a:p>
            <a:pPr indent="-127000" lvl="0" marL="0" rtl="0" algn="l">
              <a:spcBef>
                <a:spcPts val="3600"/>
              </a:spcBef>
              <a:spcAft>
                <a:spcPts val="0"/>
              </a:spcAft>
              <a:buClr>
                <a:srgbClr val="00B050"/>
              </a:buClr>
              <a:buSzPts val="2000"/>
              <a:buFont typeface="Arial"/>
              <a:buChar char="-"/>
            </a:pPr>
            <a:r>
              <a:rPr lang="en-US" sz="2000">
                <a:solidFill>
                  <a:srgbClr val="00B050"/>
                </a:solidFill>
              </a:rPr>
              <a:t>Uses normal 2D ConvNets with multiple channels</a:t>
            </a:r>
            <a:endParaRPr sz="2000">
              <a:solidFill>
                <a:srgbClr val="00B050"/>
              </a:solidFill>
            </a:endParaRPr>
          </a:p>
          <a:p>
            <a:pPr indent="0" lvl="0" marL="0" rtl="0" algn="l">
              <a:spcBef>
                <a:spcPts val="3600"/>
              </a:spcBef>
              <a:spcAft>
                <a:spcPts val="0"/>
              </a:spcAft>
              <a:buClr>
                <a:srgbClr val="3F3F3F"/>
              </a:buClr>
              <a:buSzPts val="2000"/>
              <a:buFont typeface="Arial"/>
              <a:buNone/>
            </a:pPr>
            <a:r>
              <a:t/>
            </a:r>
            <a:endParaRPr sz="2000"/>
          </a:p>
        </p:txBody>
      </p:sp>
      <p:pic>
        <p:nvPicPr>
          <p:cNvPr id="926" name="Google Shape;926;p107"/>
          <p:cNvPicPr preferRelativeResize="0"/>
          <p:nvPr/>
        </p:nvPicPr>
        <p:blipFill rotWithShape="1">
          <a:blip r:embed="rId3">
            <a:alphaModFix/>
          </a:blip>
          <a:srcRect b="0" l="0" r="0" t="0"/>
          <a:stretch/>
        </p:blipFill>
        <p:spPr>
          <a:xfrm>
            <a:off x="0" y="3962400"/>
            <a:ext cx="6019800" cy="2009775"/>
          </a:xfrm>
          <a:prstGeom prst="rect">
            <a:avLst/>
          </a:prstGeom>
          <a:noFill/>
          <a:ln>
            <a:noFill/>
          </a:ln>
        </p:spPr>
      </p:pic>
      <p:pic>
        <p:nvPicPr>
          <p:cNvPr id="927" name="Google Shape;927;p107"/>
          <p:cNvPicPr preferRelativeResize="0"/>
          <p:nvPr/>
        </p:nvPicPr>
        <p:blipFill rotWithShape="1">
          <a:blip r:embed="rId4">
            <a:alphaModFix/>
          </a:blip>
          <a:srcRect b="0" l="0" r="0" t="0"/>
          <a:stretch/>
        </p:blipFill>
        <p:spPr>
          <a:xfrm>
            <a:off x="6172200" y="1371600"/>
            <a:ext cx="5791200" cy="48006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108"/>
          <p:cNvSpPr txBox="1"/>
          <p:nvPr>
            <p:ph type="title"/>
          </p:nvPr>
        </p:nvSpPr>
        <p:spPr>
          <a:xfrm>
            <a:off x="360000" y="456986"/>
            <a:ext cx="82506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MV3D: TWO VIEWS + IMAGE -- KITTI</a:t>
            </a:r>
            <a:endParaRPr/>
          </a:p>
        </p:txBody>
      </p:sp>
      <p:pic>
        <p:nvPicPr>
          <p:cNvPr id="933" name="Google Shape;933;p108"/>
          <p:cNvPicPr preferRelativeResize="0"/>
          <p:nvPr/>
        </p:nvPicPr>
        <p:blipFill rotWithShape="1">
          <a:blip r:embed="rId3">
            <a:alphaModFix/>
          </a:blip>
          <a:srcRect b="0" l="0" r="0" t="0"/>
          <a:stretch/>
        </p:blipFill>
        <p:spPr>
          <a:xfrm>
            <a:off x="1219200" y="1219200"/>
            <a:ext cx="8763000" cy="1676400"/>
          </a:xfrm>
          <a:prstGeom prst="rect">
            <a:avLst/>
          </a:prstGeom>
          <a:noFill/>
          <a:ln>
            <a:noFill/>
          </a:ln>
        </p:spPr>
      </p:pic>
      <p:pic>
        <p:nvPicPr>
          <p:cNvPr id="934" name="Google Shape;934;p108"/>
          <p:cNvPicPr preferRelativeResize="0"/>
          <p:nvPr/>
        </p:nvPicPr>
        <p:blipFill rotWithShape="1">
          <a:blip r:embed="rId4">
            <a:alphaModFix/>
          </a:blip>
          <a:srcRect b="0" l="0" r="0" t="0"/>
          <a:stretch/>
        </p:blipFill>
        <p:spPr>
          <a:xfrm>
            <a:off x="2057400" y="2743200"/>
            <a:ext cx="9296400" cy="3505732"/>
          </a:xfrm>
          <a:prstGeom prst="rect">
            <a:avLst/>
          </a:prstGeom>
          <a:noFill/>
          <a:ln>
            <a:noFill/>
          </a:ln>
        </p:spPr>
      </p:pic>
      <p:sp>
        <p:nvSpPr>
          <p:cNvPr id="935" name="Google Shape;935;p108"/>
          <p:cNvSpPr txBox="1"/>
          <p:nvPr/>
        </p:nvSpPr>
        <p:spPr>
          <a:xfrm>
            <a:off x="304800" y="4724400"/>
            <a:ext cx="1600199"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B050"/>
                </a:solidFill>
                <a:latin typeface="Arial"/>
                <a:ea typeface="Arial"/>
                <a:cs typeface="Arial"/>
                <a:sym typeface="Arial"/>
              </a:rPr>
              <a:t>Good for 3D recognizable shapes: pedestrians, underdrivables,..etc</a:t>
            </a:r>
            <a:endParaRPr/>
          </a:p>
        </p:txBody>
      </p:sp>
      <p:sp>
        <p:nvSpPr>
          <p:cNvPr id="936" name="Google Shape;936;p108"/>
          <p:cNvSpPr txBox="1"/>
          <p:nvPr/>
        </p:nvSpPr>
        <p:spPr>
          <a:xfrm>
            <a:off x="304800" y="3048000"/>
            <a:ext cx="1371599"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B050"/>
                </a:solidFill>
                <a:latin typeface="Arial"/>
                <a:ea typeface="Arial"/>
                <a:cs typeface="Arial"/>
                <a:sym typeface="Arial"/>
              </a:rPr>
              <a:t>Good for 2D recognizable shaes; cars, trucks,..etc</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109"/>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POINTNET</a:t>
            </a:r>
            <a:endParaRPr/>
          </a:p>
        </p:txBody>
      </p:sp>
      <p:sp>
        <p:nvSpPr>
          <p:cNvPr id="942" name="Google Shape;942;p109"/>
          <p:cNvSpPr txBox="1"/>
          <p:nvPr>
            <p:ph idx="1" type="body"/>
          </p:nvPr>
        </p:nvSpPr>
        <p:spPr>
          <a:xfrm>
            <a:off x="360000" y="1858409"/>
            <a:ext cx="11473200" cy="830997"/>
          </a:xfrm>
          <a:prstGeom prst="rect">
            <a:avLst/>
          </a:prstGeom>
          <a:noFill/>
          <a:ln>
            <a:noFill/>
          </a:ln>
        </p:spPr>
        <p:txBody>
          <a:bodyPr anchorCtr="0" anchor="t" bIns="0" lIns="0" spcFirstLastPara="1" rIns="0" wrap="square" tIns="0">
            <a:noAutofit/>
          </a:bodyPr>
          <a:lstStyle/>
          <a:p>
            <a:pPr indent="-152400" lvl="0" marL="0" rtl="0" algn="l">
              <a:spcBef>
                <a:spcPts val="0"/>
              </a:spcBef>
              <a:spcAft>
                <a:spcPts val="0"/>
              </a:spcAft>
              <a:buClr>
                <a:srgbClr val="00B050"/>
              </a:buClr>
              <a:buSzPts val="2400"/>
              <a:buFont typeface="Arial"/>
              <a:buChar char="-"/>
            </a:pPr>
            <a:r>
              <a:rPr lang="en-US">
                <a:solidFill>
                  <a:srgbClr val="00B050"/>
                </a:solidFill>
              </a:rPr>
              <a:t>No quantization artifacts</a:t>
            </a:r>
            <a:endParaRPr/>
          </a:p>
          <a:p>
            <a:pPr indent="-192087" lvl="1" marL="534988" rtl="0" algn="l">
              <a:spcBef>
                <a:spcPts val="1200"/>
              </a:spcBef>
              <a:spcAft>
                <a:spcPts val="0"/>
              </a:spcAft>
              <a:buSzPts val="1600"/>
              <a:buFont typeface="Arial"/>
              <a:buChar char="-"/>
            </a:pPr>
            <a:r>
              <a:rPr lang="en-US">
                <a:solidFill>
                  <a:srgbClr val="00B050"/>
                </a:solidFill>
              </a:rPr>
              <a:t>Directly consuming the 3D PCL (x,y,z) list</a:t>
            </a:r>
            <a:endParaRPr/>
          </a:p>
        </p:txBody>
      </p:sp>
      <p:pic>
        <p:nvPicPr>
          <p:cNvPr id="943" name="Google Shape;943;p109"/>
          <p:cNvPicPr preferRelativeResize="0"/>
          <p:nvPr/>
        </p:nvPicPr>
        <p:blipFill rotWithShape="1">
          <a:blip r:embed="rId3">
            <a:alphaModFix/>
          </a:blip>
          <a:srcRect b="0" l="0" r="0" t="0"/>
          <a:stretch/>
        </p:blipFill>
        <p:spPr>
          <a:xfrm>
            <a:off x="533401" y="4572000"/>
            <a:ext cx="8839200" cy="1590675"/>
          </a:xfrm>
          <a:prstGeom prst="rect">
            <a:avLst/>
          </a:prstGeom>
          <a:noFill/>
          <a:ln>
            <a:noFill/>
          </a:ln>
        </p:spPr>
      </p:pic>
      <p:pic>
        <p:nvPicPr>
          <p:cNvPr id="944" name="Google Shape;944;p109"/>
          <p:cNvPicPr preferRelativeResize="0"/>
          <p:nvPr/>
        </p:nvPicPr>
        <p:blipFill rotWithShape="1">
          <a:blip r:embed="rId4">
            <a:alphaModFix/>
          </a:blip>
          <a:srcRect b="0" l="0" r="0" t="0"/>
          <a:stretch/>
        </p:blipFill>
        <p:spPr>
          <a:xfrm>
            <a:off x="6515100" y="1219200"/>
            <a:ext cx="5067300" cy="34671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110"/>
          <p:cNvSpPr txBox="1"/>
          <p:nvPr>
            <p:ph type="title"/>
          </p:nvPr>
        </p:nvSpPr>
        <p:spPr>
          <a:xfrm>
            <a:off x="360000" y="456986"/>
            <a:ext cx="109176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1. SYMMETRY FUNCTION FOR UNORDERED SET</a:t>
            </a:r>
            <a:endParaRPr/>
          </a:p>
        </p:txBody>
      </p:sp>
      <p:pic>
        <p:nvPicPr>
          <p:cNvPr id="950" name="Google Shape;950;p110"/>
          <p:cNvPicPr preferRelativeResize="0"/>
          <p:nvPr/>
        </p:nvPicPr>
        <p:blipFill rotWithShape="1">
          <a:blip r:embed="rId3">
            <a:alphaModFix/>
          </a:blip>
          <a:srcRect b="0" l="0" r="0" t="0"/>
          <a:stretch/>
        </p:blipFill>
        <p:spPr>
          <a:xfrm>
            <a:off x="1676400" y="1600200"/>
            <a:ext cx="8410575" cy="2390775"/>
          </a:xfrm>
          <a:prstGeom prst="rect">
            <a:avLst/>
          </a:prstGeom>
          <a:noFill/>
          <a:ln>
            <a:noFill/>
          </a:ln>
        </p:spPr>
      </p:pic>
      <p:pic>
        <p:nvPicPr>
          <p:cNvPr id="951" name="Google Shape;951;p110"/>
          <p:cNvPicPr preferRelativeResize="0"/>
          <p:nvPr/>
        </p:nvPicPr>
        <p:blipFill rotWithShape="1">
          <a:blip r:embed="rId4">
            <a:alphaModFix/>
          </a:blip>
          <a:srcRect b="0" l="0" r="0" t="0"/>
          <a:stretch/>
        </p:blipFill>
        <p:spPr>
          <a:xfrm>
            <a:off x="3400425" y="4114800"/>
            <a:ext cx="4905375" cy="2171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11"/>
          <p:cNvSpPr txBox="1"/>
          <p:nvPr>
            <p:ph type="title"/>
          </p:nvPr>
        </p:nvSpPr>
        <p:spPr>
          <a:xfrm>
            <a:off x="381000" y="381000"/>
            <a:ext cx="11658600"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2. LOCAL AND GLOBAL INFORMATION AGGREGATION</a:t>
            </a:r>
            <a:endParaRPr/>
          </a:p>
        </p:txBody>
      </p:sp>
      <p:sp>
        <p:nvSpPr>
          <p:cNvPr id="957" name="Google Shape;957;p111"/>
          <p:cNvSpPr txBox="1"/>
          <p:nvPr>
            <p:ph idx="1" type="body"/>
          </p:nvPr>
        </p:nvSpPr>
        <p:spPr>
          <a:xfrm>
            <a:off x="304800" y="1752600"/>
            <a:ext cx="11473200" cy="203132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2400"/>
              <a:buFont typeface="Arial"/>
              <a:buNone/>
            </a:pPr>
            <a:r>
              <a:rPr lang="en-US">
                <a:solidFill>
                  <a:schemeClr val="accent5"/>
                </a:solidFill>
              </a:rPr>
              <a:t>Classification can be done on global features</a:t>
            </a:r>
            <a:endParaRPr/>
          </a:p>
          <a:p>
            <a:pPr indent="0" lvl="0" marL="0" rtl="0" algn="l">
              <a:spcBef>
                <a:spcPts val="3600"/>
              </a:spcBef>
              <a:spcAft>
                <a:spcPts val="0"/>
              </a:spcAft>
              <a:buClr>
                <a:srgbClr val="FF0000"/>
              </a:buClr>
              <a:buSzPts val="2400"/>
              <a:buFont typeface="Arial"/>
              <a:buNone/>
            </a:pPr>
            <a:r>
              <a:rPr lang="en-US">
                <a:solidFill>
                  <a:srgbClr val="FF0000"/>
                </a:solidFill>
              </a:rPr>
              <a:t>Segmentation must be done on Point Features</a:t>
            </a:r>
            <a:endParaRPr/>
          </a:p>
          <a:p>
            <a:pPr indent="0" lvl="0" marL="0" rtl="0" algn="l">
              <a:spcBef>
                <a:spcPts val="3600"/>
              </a:spcBef>
              <a:spcAft>
                <a:spcPts val="0"/>
              </a:spcAft>
              <a:buClr>
                <a:schemeClr val="dk1"/>
              </a:buClr>
              <a:buSzPts val="2400"/>
              <a:buFont typeface="Arial"/>
              <a:buNone/>
            </a:pPr>
            <a:r>
              <a:rPr lang="en-US">
                <a:solidFill>
                  <a:schemeClr val="dk1"/>
                </a:solidFill>
              </a:rPr>
              <a:t>Concatenate both for a Segmentation Network</a:t>
            </a:r>
            <a:r>
              <a:rPr lang="en-US"/>
              <a:t> </a:t>
            </a:r>
            <a:endParaRPr/>
          </a:p>
        </p:txBody>
      </p:sp>
      <p:pic>
        <p:nvPicPr>
          <p:cNvPr id="958" name="Google Shape;958;p111"/>
          <p:cNvPicPr preferRelativeResize="0"/>
          <p:nvPr/>
        </p:nvPicPr>
        <p:blipFill rotWithShape="1">
          <a:blip r:embed="rId3">
            <a:alphaModFix/>
          </a:blip>
          <a:srcRect b="0" l="0" r="0" t="0"/>
          <a:stretch/>
        </p:blipFill>
        <p:spPr>
          <a:xfrm>
            <a:off x="7696200" y="2057400"/>
            <a:ext cx="4238625" cy="2971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12"/>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3. JOINT ALIGNMENT NETWORK</a:t>
            </a:r>
            <a:endParaRPr/>
          </a:p>
        </p:txBody>
      </p:sp>
      <p:sp>
        <p:nvSpPr>
          <p:cNvPr id="964" name="Google Shape;964;p112"/>
          <p:cNvSpPr txBox="1"/>
          <p:nvPr>
            <p:ph idx="1" type="body"/>
          </p:nvPr>
        </p:nvSpPr>
        <p:spPr>
          <a:xfrm>
            <a:off x="360000" y="1858409"/>
            <a:ext cx="11473200" cy="4708981"/>
          </a:xfrm>
          <a:prstGeom prst="rect">
            <a:avLst/>
          </a:prstGeom>
          <a:noFill/>
          <a:ln>
            <a:noFill/>
          </a:ln>
        </p:spPr>
        <p:txBody>
          <a:bodyPr anchorCtr="0" anchor="t" bIns="0" lIns="0" spcFirstLastPara="1" rIns="0" wrap="square" tIns="0">
            <a:noAutofit/>
          </a:bodyPr>
          <a:lstStyle/>
          <a:p>
            <a:pPr indent="-152400" lvl="0" marL="0" rtl="0" algn="l">
              <a:spcBef>
                <a:spcPts val="0"/>
              </a:spcBef>
              <a:spcAft>
                <a:spcPts val="0"/>
              </a:spcAft>
              <a:buClr>
                <a:srgbClr val="3F3F3F"/>
              </a:buClr>
              <a:buSzPts val="2400"/>
              <a:buFont typeface="Arial"/>
              <a:buChar char="-"/>
            </a:pPr>
            <a:r>
              <a:rPr lang="en-US"/>
              <a:t>The semantic labeling of a point cloud has to be invariant if the point cloud undergoes certain geometric transformations, such as rigid transformation.</a:t>
            </a:r>
            <a:endParaRPr/>
          </a:p>
          <a:p>
            <a:pPr indent="-152400" lvl="0" marL="0" rtl="0" algn="l">
              <a:spcBef>
                <a:spcPts val="3600"/>
              </a:spcBef>
              <a:spcAft>
                <a:spcPts val="0"/>
              </a:spcAft>
              <a:buClr>
                <a:srgbClr val="3F3F3F"/>
              </a:buClr>
              <a:buSzPts val="2400"/>
              <a:buFont typeface="Arial"/>
              <a:buChar char="-"/>
            </a:pPr>
            <a:r>
              <a:rPr lang="en-US"/>
              <a:t>A natural solution is to align all input set to a </a:t>
            </a:r>
            <a:r>
              <a:rPr b="1" lang="en-US">
                <a:solidFill>
                  <a:srgbClr val="FF0000"/>
                </a:solidFill>
              </a:rPr>
              <a:t>canonical space </a:t>
            </a:r>
            <a:r>
              <a:rPr lang="en-US"/>
              <a:t>before feature extraction.</a:t>
            </a:r>
            <a:endParaRPr/>
          </a:p>
          <a:p>
            <a:pPr indent="0" lvl="0" marL="0" rtl="0" algn="l">
              <a:spcBef>
                <a:spcPts val="3600"/>
              </a:spcBef>
              <a:spcAft>
                <a:spcPts val="0"/>
              </a:spcAft>
              <a:buClr>
                <a:srgbClr val="00B050"/>
              </a:buClr>
              <a:buSzPts val="2400"/>
              <a:buFont typeface="Arial"/>
              <a:buNone/>
            </a:pPr>
            <a:r>
              <a:rPr lang="en-US">
                <a:solidFill>
                  <a:srgbClr val="00B050"/>
                </a:solidFill>
              </a:rPr>
              <a:t>-Predict an affine transformation matrix by a mini-network and directly apply this transformation to the coordinates of input points.</a:t>
            </a:r>
            <a:endParaRPr/>
          </a:p>
          <a:p>
            <a:pPr indent="0" lvl="0" marL="0" rtl="0" algn="l">
              <a:spcBef>
                <a:spcPts val="3600"/>
              </a:spcBef>
              <a:spcAft>
                <a:spcPts val="0"/>
              </a:spcAft>
              <a:buClr>
                <a:srgbClr val="3F3F3F"/>
              </a:buClr>
              <a:buSzPts val="2400"/>
              <a:buFont typeface="Arial"/>
              <a:buNone/>
            </a:pPr>
            <a:r>
              <a:rPr lang="en-US"/>
              <a:t>- The mini-network itself resembles the big network and is composed of basic modules of point independent feature extraction, max pooling and fully connected layers.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113"/>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POINTNET</a:t>
            </a:r>
            <a:endParaRPr/>
          </a:p>
        </p:txBody>
      </p:sp>
      <p:sp>
        <p:nvSpPr>
          <p:cNvPr id="970" name="Google Shape;970;p113"/>
          <p:cNvSpPr txBox="1"/>
          <p:nvPr>
            <p:ph idx="1" type="body"/>
          </p:nvPr>
        </p:nvSpPr>
        <p:spPr>
          <a:xfrm>
            <a:off x="360000" y="1858409"/>
            <a:ext cx="11473200" cy="11849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2400"/>
              <a:buFont typeface="Arial"/>
              <a:buNone/>
            </a:pPr>
            <a:r>
              <a:t/>
            </a:r>
            <a:endParaRPr/>
          </a:p>
        </p:txBody>
      </p:sp>
      <p:pic>
        <p:nvPicPr>
          <p:cNvPr id="971" name="Google Shape;971;p113"/>
          <p:cNvPicPr preferRelativeResize="0"/>
          <p:nvPr/>
        </p:nvPicPr>
        <p:blipFill rotWithShape="1">
          <a:blip r:embed="rId3">
            <a:alphaModFix/>
          </a:blip>
          <a:srcRect b="0" l="0" r="0" t="0"/>
          <a:stretch/>
        </p:blipFill>
        <p:spPr>
          <a:xfrm>
            <a:off x="762000" y="1447800"/>
            <a:ext cx="10610850" cy="4953000"/>
          </a:xfrm>
          <a:prstGeom prst="rect">
            <a:avLst/>
          </a:prstGeom>
          <a:noFill/>
          <a:ln>
            <a:noFill/>
          </a:ln>
        </p:spPr>
      </p:pic>
      <p:sp>
        <p:nvSpPr>
          <p:cNvPr id="972" name="Google Shape;972;p113"/>
          <p:cNvSpPr txBox="1"/>
          <p:nvPr/>
        </p:nvSpPr>
        <p:spPr>
          <a:xfrm>
            <a:off x="5044466" y="1219200"/>
            <a:ext cx="71475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B050"/>
                </a:solidFill>
                <a:latin typeface="Arial"/>
                <a:ea typeface="Arial"/>
                <a:cs typeface="Arial"/>
                <a:sym typeface="Arial"/>
              </a:rPr>
              <a:t>Max is a symmetric function🡪 Good for unordered set of PCL points</a:t>
            </a:r>
            <a:endParaRPr sz="1800">
              <a:solidFill>
                <a:srgbClr val="00B050"/>
              </a:solidFill>
              <a:latin typeface="Arial"/>
              <a:ea typeface="Arial"/>
              <a:cs typeface="Arial"/>
              <a:sym typeface="Arial"/>
            </a:endParaRPr>
          </a:p>
        </p:txBody>
      </p:sp>
      <p:cxnSp>
        <p:nvCxnSpPr>
          <p:cNvPr id="973" name="Google Shape;973;p113"/>
          <p:cNvCxnSpPr>
            <a:stCxn id="972" idx="2"/>
          </p:cNvCxnSpPr>
          <p:nvPr/>
        </p:nvCxnSpPr>
        <p:spPr>
          <a:xfrm flipH="1">
            <a:off x="8610733" y="1588532"/>
            <a:ext cx="7500" cy="316500"/>
          </a:xfrm>
          <a:prstGeom prst="straightConnector1">
            <a:avLst/>
          </a:prstGeom>
          <a:noFill/>
          <a:ln cap="flat" cmpd="sng" w="19050">
            <a:solidFill>
              <a:schemeClr val="dk2"/>
            </a:solidFill>
            <a:prstDash val="solid"/>
            <a:round/>
            <a:headEnd len="sm" w="sm" type="none"/>
            <a:tailEnd len="med" w="med" type="stealth"/>
          </a:ln>
        </p:spPr>
      </p:cxnSp>
      <p:sp>
        <p:nvSpPr>
          <p:cNvPr id="974" name="Google Shape;974;p113"/>
          <p:cNvSpPr txBox="1"/>
          <p:nvPr/>
        </p:nvSpPr>
        <p:spPr>
          <a:xfrm>
            <a:off x="4038600" y="6096000"/>
            <a:ext cx="72571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B050"/>
                </a:solidFill>
                <a:latin typeface="Arial"/>
                <a:ea typeface="Arial"/>
                <a:cs typeface="Arial"/>
                <a:sym typeface="Arial"/>
              </a:rPr>
              <a:t>Local (Point) + Global features concat. Needed for point classification</a:t>
            </a:r>
            <a:endParaRPr sz="1800">
              <a:solidFill>
                <a:srgbClr val="00B050"/>
              </a:solidFill>
              <a:latin typeface="Arial"/>
              <a:ea typeface="Arial"/>
              <a:cs typeface="Arial"/>
              <a:sym typeface="Arial"/>
            </a:endParaRPr>
          </a:p>
        </p:txBody>
      </p:sp>
      <p:cxnSp>
        <p:nvCxnSpPr>
          <p:cNvPr id="975" name="Google Shape;975;p113"/>
          <p:cNvCxnSpPr>
            <a:stCxn id="974" idx="0"/>
          </p:cNvCxnSpPr>
          <p:nvPr/>
        </p:nvCxnSpPr>
        <p:spPr>
          <a:xfrm rot="10800000">
            <a:off x="6172257" y="4572000"/>
            <a:ext cx="1494900" cy="1524000"/>
          </a:xfrm>
          <a:prstGeom prst="straightConnector1">
            <a:avLst/>
          </a:prstGeom>
          <a:noFill/>
          <a:ln cap="flat" cmpd="sng" w="19050">
            <a:solidFill>
              <a:schemeClr val="dk2"/>
            </a:solidFill>
            <a:prstDash val="solid"/>
            <a:round/>
            <a:headEnd len="sm" w="sm" type="none"/>
            <a:tailEnd len="med" w="med" type="stealth"/>
          </a:ln>
        </p:spPr>
      </p:cxnSp>
      <p:sp>
        <p:nvSpPr>
          <p:cNvPr id="976" name="Google Shape;976;p113"/>
          <p:cNvSpPr txBox="1"/>
          <p:nvPr/>
        </p:nvSpPr>
        <p:spPr>
          <a:xfrm>
            <a:off x="228600" y="4800600"/>
            <a:ext cx="49597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B050"/>
                </a:solidFill>
                <a:latin typeface="Arial"/>
                <a:ea typeface="Arial"/>
                <a:cs typeface="Arial"/>
                <a:sym typeface="Arial"/>
              </a:rPr>
              <a:t>The T-Nets help resiliency to affine transforms</a:t>
            </a:r>
            <a:endParaRPr sz="1800">
              <a:solidFill>
                <a:srgbClr val="00B05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2"/>
                                        </p:tgtEl>
                                        <p:attrNameLst>
                                          <p:attrName>style.visibility</p:attrName>
                                        </p:attrNameLst>
                                      </p:cBhvr>
                                      <p:to>
                                        <p:strVal val="visible"/>
                                      </p:to>
                                    </p:set>
                                    <p:anim calcmode="lin" valueType="num">
                                      <p:cBhvr additive="base">
                                        <p:cTn dur="500"/>
                                        <p:tgtEl>
                                          <p:spTgt spid="9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73"/>
                                        </p:tgtEl>
                                        <p:attrNameLst>
                                          <p:attrName>style.visibility</p:attrName>
                                        </p:attrNameLst>
                                      </p:cBhvr>
                                      <p:to>
                                        <p:strVal val="visible"/>
                                      </p:to>
                                    </p:set>
                                    <p:anim calcmode="lin" valueType="num">
                                      <p:cBhvr additive="base">
                                        <p:cTn dur="500"/>
                                        <p:tgtEl>
                                          <p:spTgt spid="9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500"/>
                                        <p:tgtEl>
                                          <p:spTgt spid="9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500"/>
                                        <p:tgtEl>
                                          <p:spTgt spid="9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6">
                                            <p:txEl>
                                              <p:pRg end="0" st="0"/>
                                            </p:txEl>
                                          </p:spTgt>
                                        </p:tgtEl>
                                        <p:attrNameLst>
                                          <p:attrName>style.visibility</p:attrName>
                                        </p:attrNameLst>
                                      </p:cBhvr>
                                      <p:to>
                                        <p:strVal val="visible"/>
                                      </p:to>
                                    </p:set>
                                    <p:anim calcmode="lin" valueType="num">
                                      <p:cBhvr additive="base">
                                        <p:cTn dur="500"/>
                                        <p:tgtEl>
                                          <p:spTgt spid="97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114"/>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POINTNET PROS AND CONS</a:t>
            </a:r>
            <a:endParaRPr/>
          </a:p>
        </p:txBody>
      </p:sp>
      <p:sp>
        <p:nvSpPr>
          <p:cNvPr id="982" name="Google Shape;982;p114"/>
          <p:cNvSpPr txBox="1"/>
          <p:nvPr>
            <p:ph idx="1" type="body"/>
          </p:nvPr>
        </p:nvSpPr>
        <p:spPr>
          <a:xfrm>
            <a:off x="360000" y="1858409"/>
            <a:ext cx="11473200" cy="3693319"/>
          </a:xfrm>
          <a:prstGeom prst="rect">
            <a:avLst/>
          </a:prstGeom>
          <a:noFill/>
          <a:ln>
            <a:noFill/>
          </a:ln>
        </p:spPr>
        <p:txBody>
          <a:bodyPr anchorCtr="0" anchor="t" bIns="0" lIns="0" spcFirstLastPara="1" rIns="0" wrap="square" tIns="0">
            <a:noAutofit/>
          </a:bodyPr>
          <a:lstStyle/>
          <a:p>
            <a:pPr indent="-152400" lvl="0" marL="0" rtl="0" algn="l">
              <a:spcBef>
                <a:spcPts val="0"/>
              </a:spcBef>
              <a:spcAft>
                <a:spcPts val="0"/>
              </a:spcAft>
              <a:buClr>
                <a:srgbClr val="00B050"/>
              </a:buClr>
              <a:buSzPts val="2400"/>
              <a:buFont typeface="Arial"/>
              <a:buChar char="-"/>
            </a:pPr>
            <a:r>
              <a:rPr lang="en-US">
                <a:solidFill>
                  <a:srgbClr val="00B050"/>
                </a:solidFill>
              </a:rPr>
              <a:t>No quantization artifacts</a:t>
            </a:r>
            <a:endParaRPr/>
          </a:p>
          <a:p>
            <a:pPr indent="-152400" lvl="0" marL="0" rtl="0" algn="l">
              <a:spcBef>
                <a:spcPts val="3600"/>
              </a:spcBef>
              <a:spcAft>
                <a:spcPts val="0"/>
              </a:spcAft>
              <a:buClr>
                <a:srgbClr val="FF0000"/>
              </a:buClr>
              <a:buSzPts val="2400"/>
              <a:buFont typeface="Arial"/>
              <a:buChar char="-"/>
            </a:pPr>
            <a:r>
              <a:rPr lang="en-US">
                <a:solidFill>
                  <a:srgbClr val="FF0000"/>
                </a:solidFill>
              </a:rPr>
              <a:t>Poor in handling local structures and dynamic scenes</a:t>
            </a:r>
            <a:endParaRPr/>
          </a:p>
          <a:p>
            <a:pPr indent="-152400" lvl="0" marL="0" rtl="0" algn="l">
              <a:spcBef>
                <a:spcPts val="3600"/>
              </a:spcBef>
              <a:spcAft>
                <a:spcPts val="0"/>
              </a:spcAft>
              <a:buClr>
                <a:schemeClr val="dk1"/>
              </a:buClr>
              <a:buSzPts val="2400"/>
              <a:buFont typeface="Arial"/>
              <a:buChar char="-"/>
            </a:pPr>
            <a:r>
              <a:rPr lang="en-US">
                <a:solidFill>
                  <a:schemeClr val="dk1"/>
                </a:solidFill>
              </a:rPr>
              <a:t>Vanilla PointNet can be though of a fully connected NN</a:t>
            </a:r>
            <a:endParaRPr/>
          </a:p>
          <a:p>
            <a:pPr indent="-152400" lvl="0" marL="0" rtl="0" algn="l">
              <a:spcBef>
                <a:spcPts val="3600"/>
              </a:spcBef>
              <a:spcAft>
                <a:spcPts val="0"/>
              </a:spcAft>
              <a:buClr>
                <a:schemeClr val="dk1"/>
              </a:buClr>
              <a:buSzPts val="2400"/>
              <a:buFont typeface="Arial"/>
              <a:buChar char="-"/>
            </a:pPr>
            <a:r>
              <a:rPr lang="en-US">
                <a:solidFill>
                  <a:schemeClr val="dk1"/>
                </a:solidFill>
              </a:rPr>
              <a:t>ConvNets kernels were introduced to handle local structure</a:t>
            </a:r>
            <a:endParaRPr/>
          </a:p>
          <a:p>
            <a:pPr indent="-152400" lvl="0" marL="0" rtl="0" algn="l">
              <a:spcBef>
                <a:spcPts val="3600"/>
              </a:spcBef>
              <a:spcAft>
                <a:spcPts val="0"/>
              </a:spcAft>
              <a:buClr>
                <a:schemeClr val="dk1"/>
              </a:buClr>
              <a:buSzPts val="2400"/>
              <a:buFont typeface="Arial"/>
              <a:buChar char="-"/>
            </a:pPr>
            <a:r>
              <a:rPr lang="en-US">
                <a:solidFill>
                  <a:schemeClr val="dk1"/>
                </a:solidFill>
              </a:rPr>
              <a:t>PointNet ++ to PointNet can be thought of as ConvNets to Fully connected NN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Google Shape;987;p115"/>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POINTNET++</a:t>
            </a:r>
            <a:endParaRPr/>
          </a:p>
        </p:txBody>
      </p:sp>
      <p:pic>
        <p:nvPicPr>
          <p:cNvPr id="988" name="Google Shape;988;p115"/>
          <p:cNvPicPr preferRelativeResize="0"/>
          <p:nvPr/>
        </p:nvPicPr>
        <p:blipFill rotWithShape="1">
          <a:blip r:embed="rId3">
            <a:alphaModFix/>
          </a:blip>
          <a:srcRect b="0" l="0" r="0" t="0"/>
          <a:stretch/>
        </p:blipFill>
        <p:spPr>
          <a:xfrm>
            <a:off x="0" y="1143000"/>
            <a:ext cx="5191125" cy="1609725"/>
          </a:xfrm>
          <a:prstGeom prst="rect">
            <a:avLst/>
          </a:prstGeom>
          <a:noFill/>
          <a:ln>
            <a:noFill/>
          </a:ln>
        </p:spPr>
      </p:pic>
      <p:pic>
        <p:nvPicPr>
          <p:cNvPr id="989" name="Google Shape;989;p115"/>
          <p:cNvPicPr preferRelativeResize="0"/>
          <p:nvPr/>
        </p:nvPicPr>
        <p:blipFill rotWithShape="1">
          <a:blip r:embed="rId4">
            <a:alphaModFix/>
          </a:blip>
          <a:srcRect b="0" l="0" r="0" t="0"/>
          <a:stretch/>
        </p:blipFill>
        <p:spPr>
          <a:xfrm>
            <a:off x="838200" y="2819400"/>
            <a:ext cx="10287000" cy="3571875"/>
          </a:xfrm>
          <a:prstGeom prst="rect">
            <a:avLst/>
          </a:prstGeom>
          <a:noFill/>
          <a:ln>
            <a:noFill/>
          </a:ln>
        </p:spPr>
      </p:pic>
      <p:sp>
        <p:nvSpPr>
          <p:cNvPr id="990" name="Google Shape;990;p115"/>
          <p:cNvSpPr txBox="1"/>
          <p:nvPr/>
        </p:nvSpPr>
        <p:spPr>
          <a:xfrm>
            <a:off x="5486400" y="1219200"/>
            <a:ext cx="6705600" cy="1477328"/>
          </a:xfrm>
          <a:prstGeom prst="rect">
            <a:avLst/>
          </a:prstGeom>
          <a:noFill/>
          <a:ln>
            <a:noFill/>
          </a:ln>
        </p:spPr>
        <p:txBody>
          <a:bodyPr anchorCtr="0" anchor="t" bIns="45700" lIns="91425" spcFirstLastPara="1" rIns="91425" wrap="square" tIns="45700">
            <a:noAutofit/>
          </a:bodyPr>
          <a:lstStyle/>
          <a:p>
            <a:pPr indent="-114300" lvl="0" marL="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Set Abstraction Layer</a:t>
            </a:r>
            <a:endParaRPr/>
          </a:p>
          <a:p>
            <a:pPr indent="-114300" lvl="1" marL="4572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Sampling Layer: defines the local regions to process</a:t>
            </a:r>
            <a:endParaRPr/>
          </a:p>
          <a:p>
            <a:pPr indent="-114300" lvl="1" marL="4572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Group Layer: collects the points in that local region</a:t>
            </a:r>
            <a:endParaRPr/>
          </a:p>
          <a:p>
            <a:pPr indent="-114300" lvl="1" marL="4572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PointNet Layer: Apply mini-PointNet to get local region features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16"/>
          <p:cNvSpPr txBox="1"/>
          <p:nvPr>
            <p:ph type="title"/>
          </p:nvPr>
        </p:nvSpPr>
        <p:spPr>
          <a:xfrm>
            <a:off x="360000" y="456986"/>
            <a:ext cx="6543826" cy="682101"/>
          </a:xfrm>
          <a:prstGeom prst="rect">
            <a:avLst/>
          </a:prstGeom>
          <a:noFill/>
          <a:ln>
            <a:noFill/>
          </a:ln>
        </p:spPr>
        <p:txBody>
          <a:bodyPr anchorCtr="0" anchor="b" bIns="72000" lIns="0" spcFirstLastPara="1" rIns="0" wrap="square" tIns="0">
            <a:noAutofit/>
          </a:bodyPr>
          <a:lstStyle/>
          <a:p>
            <a:pPr indent="0" lvl="0" marL="0" rtl="0" algn="l">
              <a:lnSpc>
                <a:spcPct val="90000"/>
              </a:lnSpc>
              <a:spcBef>
                <a:spcPts val="0"/>
              </a:spcBef>
              <a:spcAft>
                <a:spcPts val="0"/>
              </a:spcAft>
              <a:buClr>
                <a:srgbClr val="5C5C5C"/>
              </a:buClr>
              <a:buSzPts val="3200"/>
              <a:buFont typeface="Arial"/>
              <a:buNone/>
            </a:pPr>
            <a:r>
              <a:rPr lang="en-US"/>
              <a:t>DEMO</a:t>
            </a:r>
            <a:endParaRPr/>
          </a:p>
        </p:txBody>
      </p:sp>
      <p:graphicFrame>
        <p:nvGraphicFramePr>
          <p:cNvPr id="996" name="Google Shape;996;p116"/>
          <p:cNvGraphicFramePr/>
          <p:nvPr/>
        </p:nvGraphicFramePr>
        <p:xfrm>
          <a:off x="914400" y="1524000"/>
          <a:ext cx="3000000" cy="3000000"/>
        </p:xfrm>
        <a:graphic>
          <a:graphicData uri="http://schemas.openxmlformats.org/drawingml/2006/table">
            <a:tbl>
              <a:tblPr bandRow="1" firstRow="1">
                <a:noFill/>
                <a:tableStyleId>{CD6CBDEA-4EB5-401B-890B-9C4AA206869B}</a:tableStyleId>
              </a:tblPr>
              <a:tblGrid>
                <a:gridCol w="838200"/>
              </a:tblGrid>
              <a:tr h="563975">
                <a:tc>
                  <a:txBody>
                    <a:bodyPr/>
                    <a:lstStyle/>
                    <a:p>
                      <a:pPr indent="0" lvl="0" marL="0" marR="0" rtl="0" algn="ctr">
                        <a:lnSpc>
                          <a:spcPct val="10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None</a:t>
                      </a:r>
                      <a:endParaRPr/>
                    </a:p>
                  </a:txBody>
                  <a:tcPr marT="45725" marB="45725" marR="91450" marL="91450" anchor="ctr">
                    <a:solidFill>
                      <a:srgbClr val="FF0000"/>
                    </a:solidFill>
                  </a:tcPr>
                </a:tc>
              </a:tr>
              <a:tr h="563975">
                <a:tc>
                  <a:txBody>
                    <a:bodyPr/>
                    <a:lstStyle/>
                    <a:p>
                      <a:pPr indent="0" lvl="0" marL="0" marR="0" rtl="0" algn="ct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Car</a:t>
                      </a:r>
                      <a:endParaRPr/>
                    </a:p>
                  </a:txBody>
                  <a:tcPr marT="45725" marB="45725" marR="91450" marL="91450" anchor="ctr">
                    <a:solidFill>
                      <a:srgbClr val="FCD26B"/>
                    </a:solidFill>
                  </a:tcPr>
                </a:tc>
              </a:tr>
              <a:tr h="548425">
                <a:tc>
                  <a:txBody>
                    <a:bodyPr/>
                    <a:lstStyle/>
                    <a:p>
                      <a:pPr indent="0" lvl="0" marL="0" marR="0" rtl="0" algn="ctr">
                        <a:lnSpc>
                          <a:spcPct val="100000"/>
                        </a:lnSpc>
                        <a:spcBef>
                          <a:spcPts val="0"/>
                        </a:spcBef>
                        <a:spcAft>
                          <a:spcPts val="0"/>
                        </a:spcAft>
                        <a:buClr>
                          <a:schemeClr val="lt1"/>
                        </a:buClr>
                        <a:buSzPts val="1200"/>
                        <a:buFont typeface="Arial"/>
                        <a:buNone/>
                      </a:pPr>
                      <a:r>
                        <a:rPr b="1" lang="en-US" sz="1200" u="none" cap="none" strike="noStrike">
                          <a:solidFill>
                            <a:schemeClr val="lt1"/>
                          </a:solidFill>
                        </a:rPr>
                        <a:t>Truck</a:t>
                      </a:r>
                      <a:endParaRPr/>
                    </a:p>
                  </a:txBody>
                  <a:tcPr marT="45725" marB="45725" marR="91450" marL="91450" anchor="ctr">
                    <a:solidFill>
                      <a:srgbClr val="C20EC6"/>
                    </a:solidFill>
                  </a:tcPr>
                </a:tc>
              </a:tr>
              <a:tr h="594050">
                <a:tc>
                  <a:txBody>
                    <a:bodyPr/>
                    <a:lstStyle/>
                    <a:p>
                      <a:pPr indent="0" lvl="0" marL="0" marR="0" rtl="0" algn="ctr">
                        <a:spcBef>
                          <a:spcPts val="0"/>
                        </a:spcBef>
                        <a:spcAft>
                          <a:spcPts val="0"/>
                        </a:spcAft>
                        <a:buNone/>
                      </a:pPr>
                      <a:r>
                        <a:rPr b="1" i="0" lang="en-US" sz="1000" u="none" cap="none" strike="noStrike">
                          <a:solidFill>
                            <a:schemeClr val="dk1"/>
                          </a:solidFill>
                          <a:latin typeface="Arial"/>
                          <a:ea typeface="Arial"/>
                          <a:cs typeface="Arial"/>
                          <a:sym typeface="Arial"/>
                        </a:rPr>
                        <a:t>Pedestrian</a:t>
                      </a:r>
                      <a:endParaRPr sz="1000" u="none" cap="none" strike="noStrike"/>
                    </a:p>
                  </a:txBody>
                  <a:tcPr marT="45725" marB="45725" marR="91450" marL="91450" anchor="ctr">
                    <a:solidFill>
                      <a:srgbClr val="BCFCCB"/>
                    </a:solidFill>
                  </a:tcPr>
                </a:tc>
              </a:tr>
              <a:tr h="563975">
                <a:tc>
                  <a:txBody>
                    <a:bodyPr/>
                    <a:lstStyle/>
                    <a:p>
                      <a:pPr indent="0" lvl="0" marL="0" marR="0" rtl="0" algn="ctr">
                        <a:spcBef>
                          <a:spcPts val="0"/>
                        </a:spcBef>
                        <a:spcAft>
                          <a:spcPts val="0"/>
                        </a:spcAft>
                        <a:buNone/>
                      </a:pPr>
                      <a:r>
                        <a:rPr b="1" i="0" lang="en-US" sz="1200" u="none" cap="none" strike="noStrike">
                          <a:solidFill>
                            <a:schemeClr val="dk1"/>
                          </a:solidFill>
                          <a:latin typeface="Arial"/>
                          <a:ea typeface="Arial"/>
                          <a:cs typeface="Arial"/>
                          <a:sym typeface="Arial"/>
                        </a:rPr>
                        <a:t>Vespa</a:t>
                      </a:r>
                      <a:endParaRPr sz="1200" u="none" cap="none" strike="noStrike"/>
                    </a:p>
                  </a:txBody>
                  <a:tcPr marT="45725" marB="45725" marR="91450" marL="91450" anchor="ctr">
                    <a:solidFill>
                      <a:srgbClr val="8AAFC1"/>
                    </a:solidFill>
                  </a:tcPr>
                </a:tc>
              </a:tr>
              <a:tr h="563975">
                <a:tc>
                  <a:txBody>
                    <a:bodyPr/>
                    <a:lstStyle/>
                    <a:p>
                      <a:pPr indent="0" lvl="0" marL="0" marR="0" rtl="0" algn="ctr">
                        <a:spcBef>
                          <a:spcPts val="0"/>
                        </a:spcBef>
                        <a:spcAft>
                          <a:spcPts val="0"/>
                        </a:spcAft>
                        <a:buNone/>
                      </a:pPr>
                      <a:r>
                        <a:rPr b="1" i="0" lang="en-US" sz="1200" u="none" cap="none" strike="noStrike">
                          <a:solidFill>
                            <a:schemeClr val="dk1"/>
                          </a:solidFill>
                          <a:latin typeface="Arial"/>
                          <a:ea typeface="Arial"/>
                          <a:cs typeface="Arial"/>
                          <a:sym typeface="Arial"/>
                        </a:rPr>
                        <a:t>Dog</a:t>
                      </a:r>
                      <a:endParaRPr sz="1200" u="none" cap="none" strike="noStrike">
                        <a:solidFill>
                          <a:schemeClr val="dk1"/>
                        </a:solidFill>
                      </a:endParaRPr>
                    </a:p>
                  </a:txBody>
                  <a:tcPr marT="45725" marB="45725" marR="91450" marL="91450" anchor="ctr">
                    <a:solidFill>
                      <a:srgbClr val="5BD8FF"/>
                    </a:solidFill>
                  </a:tcPr>
                </a:tc>
              </a:tr>
              <a:tr h="563975">
                <a:tc>
                  <a:txBody>
                    <a:bodyPr/>
                    <a:lstStyle/>
                    <a:p>
                      <a:pPr indent="0" lvl="0" marL="0" marR="0" rtl="0" algn="ctr">
                        <a:spcBef>
                          <a:spcPts val="0"/>
                        </a:spcBef>
                        <a:spcAft>
                          <a:spcPts val="0"/>
                        </a:spcAft>
                        <a:buNone/>
                      </a:pPr>
                      <a:r>
                        <a:rPr b="1" i="0" lang="en-US" sz="1200" u="none" cap="none" strike="noStrike">
                          <a:solidFill>
                            <a:schemeClr val="lt1"/>
                          </a:solidFill>
                          <a:latin typeface="Arial"/>
                          <a:ea typeface="Arial"/>
                          <a:cs typeface="Arial"/>
                          <a:sym typeface="Arial"/>
                        </a:rPr>
                        <a:t>Bicycle</a:t>
                      </a:r>
                      <a:endParaRPr sz="1200" u="none" cap="none" strike="noStrike">
                        <a:solidFill>
                          <a:schemeClr val="lt1"/>
                        </a:solidFill>
                      </a:endParaRPr>
                    </a:p>
                  </a:txBody>
                  <a:tcPr marT="45725" marB="45725" marR="91450" marL="91450" anchor="ctr">
                    <a:solidFill>
                      <a:srgbClr val="1E09B7"/>
                    </a:solidFill>
                  </a:tcPr>
                </a:tc>
              </a:tr>
            </a:tbl>
          </a:graphicData>
        </a:graphic>
      </p:graphicFrame>
      <p:pic>
        <p:nvPicPr>
          <p:cNvPr descr="C:\Users\aelsalla\Google Drive\PostDoc\DAS\Presentations\DL WG\EPP 3DDL\PointNet++Output_all_1.gif" id="997" name="Google Shape;997;p116"/>
          <p:cNvPicPr preferRelativeResize="0"/>
          <p:nvPr>
            <p:ph idx="1" type="body"/>
          </p:nvPr>
        </p:nvPicPr>
        <p:blipFill rotWithShape="1">
          <a:blip r:embed="rId3">
            <a:alphaModFix/>
          </a:blip>
          <a:srcRect b="0" l="0" r="0" t="0"/>
          <a:stretch/>
        </p:blipFill>
        <p:spPr>
          <a:xfrm>
            <a:off x="2438400" y="1219200"/>
            <a:ext cx="7947066" cy="4940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plate Valeo 2016 - 16x9">
  <a:themeElements>
    <a:clrScheme name="Valeo">
      <a:dk1>
        <a:srgbClr val="000000"/>
      </a:dk1>
      <a:lt1>
        <a:srgbClr val="FFFFFF"/>
      </a:lt1>
      <a:dk2>
        <a:srgbClr val="82E600"/>
      </a:dk2>
      <a:lt2>
        <a:srgbClr val="4B788C"/>
      </a:lt2>
      <a:accent1>
        <a:srgbClr val="949FA5"/>
      </a:accent1>
      <a:accent2>
        <a:srgbClr val="575756"/>
      </a:accent2>
      <a:accent3>
        <a:srgbClr val="00B6ED"/>
      </a:accent3>
      <a:accent4>
        <a:srgbClr val="599AC3"/>
      </a:accent4>
      <a:accent5>
        <a:srgbClr val="67B54F"/>
      </a:accent5>
      <a:accent6>
        <a:srgbClr val="FAB50B"/>
      </a:accent6>
      <a:hlink>
        <a:srgbClr val="EC643F"/>
      </a:hlink>
      <a:folHlink>
        <a:srgbClr val="D82D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side pages">
  <a:themeElements>
    <a:clrScheme name="Personnalisé 1">
      <a:dk1>
        <a:srgbClr val="000000"/>
      </a:dk1>
      <a:lt1>
        <a:srgbClr val="FFFFFF"/>
      </a:lt1>
      <a:dk2>
        <a:srgbClr val="82E600"/>
      </a:dk2>
      <a:lt2>
        <a:srgbClr val="4B788C"/>
      </a:lt2>
      <a:accent1>
        <a:srgbClr val="949FA5"/>
      </a:accent1>
      <a:accent2>
        <a:srgbClr val="575756"/>
      </a:accent2>
      <a:accent3>
        <a:srgbClr val="00B6ED"/>
      </a:accent3>
      <a:accent4>
        <a:srgbClr val="599AC3"/>
      </a:accent4>
      <a:accent5>
        <a:srgbClr val="67B54F"/>
      </a:accent5>
      <a:accent6>
        <a:srgbClr val="FAB50B"/>
      </a:accent6>
      <a:hlink>
        <a:srgbClr val="EC643F"/>
      </a:hlink>
      <a:folHlink>
        <a:srgbClr val="D82D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